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1"/>
  </p:notesMasterIdLst>
  <p:sldIdLst>
    <p:sldId id="434" r:id="rId5"/>
    <p:sldId id="503" r:id="rId6"/>
    <p:sldId id="504" r:id="rId7"/>
    <p:sldId id="505" r:id="rId8"/>
    <p:sldId id="585" r:id="rId9"/>
    <p:sldId id="512" r:id="rId10"/>
    <p:sldId id="588" r:id="rId12"/>
    <p:sldId id="543" r:id="rId13"/>
    <p:sldId id="544" r:id="rId14"/>
    <p:sldId id="515" r:id="rId15"/>
    <p:sldId id="517" r:id="rId16"/>
    <p:sldId id="518" r:id="rId17"/>
    <p:sldId id="520" r:id="rId18"/>
    <p:sldId id="545" r:id="rId19"/>
    <p:sldId id="521" r:id="rId20"/>
    <p:sldId id="524" r:id="rId21"/>
    <p:sldId id="527" r:id="rId22"/>
    <p:sldId id="589" r:id="rId23"/>
    <p:sldId id="590" r:id="rId24"/>
    <p:sldId id="530" r:id="rId25"/>
    <p:sldId id="532" r:id="rId26"/>
    <p:sldId id="584" r:id="rId27"/>
    <p:sldId id="533" r:id="rId28"/>
    <p:sldId id="534" r:id="rId29"/>
    <p:sldId id="535" r:id="rId30"/>
    <p:sldId id="546" r:id="rId31"/>
    <p:sldId id="536" r:id="rId32"/>
    <p:sldId id="539" r:id="rId33"/>
    <p:sldId id="547" r:id="rId34"/>
    <p:sldId id="540" r:id="rId35"/>
    <p:sldId id="548" r:id="rId36"/>
    <p:sldId id="549" r:id="rId37"/>
    <p:sldId id="550" r:id="rId38"/>
    <p:sldId id="541" r:id="rId39"/>
    <p:sldId id="542" r:id="rId40"/>
    <p:sldId id="551" r:id="rId41"/>
    <p:sldId id="276" r:id="rId42"/>
  </p:sldIdLst>
  <p:sldSz cx="9144000" cy="6858000" type="screen4x3"/>
  <p:notesSz cx="9723120" cy="6858000"/>
  <p:custDataLst>
    <p:tags r:id="rId46"/>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3" d="100"/>
          <a:sy n="63" d="100"/>
        </p:scale>
        <p:origin x="-1596" y="-108"/>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6" Type="http://schemas.openxmlformats.org/officeDocument/2006/relationships/tags" Target="tags/tag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161795"/>
          <p:cNvSpPr>
            <a:spLocks noGrp="1" noRot="1" noChangeAspect="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sz="1200" b="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75F3797-4B6B-4463-BA36-52AF9B661ED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p:txBody>
          <a:bodyPr wrap="square" lIns="91440" tIns="45720" rIns="91440" bIns="45720" anchor="t" anchorCtr="0"/>
          <a:lstStyle/>
          <a:p>
            <a:pPr lvl="0"/>
            <a:endParaRPr lang="zh-CN" altLang="en-US" dirty="0">
              <a:ea typeface="等线" panose="02010600030101010101" pitchFamily="2" charset="-122"/>
            </a:endParaRPr>
          </a:p>
        </p:txBody>
      </p:sp>
      <p:sp>
        <p:nvSpPr>
          <p:cNvPr id="9220"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lstStyle/>
          <a:p>
            <a:pPr lvl="0" algn="r" eaLnBrk="1" hangingPunct="1">
              <a:buNone/>
            </a:pPr>
            <a:fld id="{9A0DB2DC-4C9A-4742-B13C-FB6460FD3503}" type="slidenum">
              <a:rPr lang="zh-CN" altLang="en-US" sz="1200" b="0" dirty="0"/>
            </a:fld>
            <a:endParaRPr lang="zh-CN"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1.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b="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b="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7223CEE-31BB-4DEA-BA7B-D816615842DD}"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buFont typeface="Arial" panose="020B0604020202020204" pitchFamily="34" charset="0"/>
              <a:buNone/>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b="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7943431-A88A-4C6B-881D-EB88BD4CE945}"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p:cNvSpPr>
          <p:nvPr>
            <p:ph type="ctrTitle"/>
          </p:nvPr>
        </p:nvSpPr>
        <p:spPr>
          <a:xfrm>
            <a:off x="2137410" y="1963738"/>
            <a:ext cx="7137400"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br>
              <a:rPr lang="zh-CN" altLang="en-US" sz="5400" dirty="0"/>
            </a:br>
            <a:r>
              <a:rPr lang="zh-CN" altLang="en-US" sz="3600" dirty="0">
                <a:latin typeface="Times New Roman" panose="02020603050405020304" pitchFamily="18" charset="0"/>
                <a:cs typeface="Times New Roman" panose="02020603050405020304" pitchFamily="18" charset="0"/>
              </a:rPr>
              <a:t>Unit 6 </a:t>
            </a:r>
            <a:r>
              <a:rPr lang="zh-CN" altLang="en-US" dirty="0">
                <a:latin typeface="Times New Roman" panose="02020603050405020304" pitchFamily="18" charset="0"/>
                <a:cs typeface="Times New Roman" panose="02020603050405020304" pitchFamily="18" charset="0"/>
              </a:rPr>
              <a:t>Minutes</a:t>
            </a:r>
            <a:r>
              <a:rPr lang="zh-CN" altLang="en-US" dirty="0"/>
              <a:t> </a:t>
            </a:r>
            <a:br>
              <a:rPr lang="zh-CN" altLang="en-US" sz="3600" dirty="0">
                <a:latin typeface="Times New Roman" panose="02020603050405020304" pitchFamily="18" charset="0"/>
                <a:cs typeface="Times New Roman" panose="02020603050405020304" pitchFamily="18" charset="0"/>
              </a:rPr>
            </a:br>
            <a:r>
              <a:rPr lang="zh-CN" altLang="en-US" sz="3600" dirty="0">
                <a:latin typeface="Times New Roman" panose="02020603050405020304" pitchFamily="18" charset="0"/>
                <a:cs typeface="Times New Roman" panose="02020603050405020304" pitchFamily="18" charset="0"/>
              </a:rPr>
              <a:t>会 议 纪 要 </a:t>
            </a:r>
            <a:endParaRPr lang="zh-CN" altLang="en-US" sz="3600" dirty="0">
              <a:latin typeface="Times New Roman" panose="02020603050405020304" pitchFamily="18" charset="0"/>
              <a:ea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7"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2800" dirty="0">
                <a:solidFill>
                  <a:schemeClr val="tx1"/>
                </a:solidFill>
                <a:latin typeface="Cambria Math" panose="02040503050406030204" pitchFamily="18" charset="0"/>
              </a:rPr>
              <a:t>Practical Business English Writing</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r>
              <a:rPr lang="zh-CN" altLang="en-US" sz="2800" dirty="0">
                <a:solidFill>
                  <a:schemeClr val="tx1"/>
                </a:solidFill>
                <a:latin typeface="Cambria Math" panose="02040503050406030204" pitchFamily="18" charset="0"/>
                <a:ea typeface="黑体" panose="02010600030101010101" pitchFamily="49" charset="-122"/>
              </a:rPr>
              <a:t>                   实用商务英语写作教程</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endParaRPr lang="zh-CN" altLang="en-US" sz="2800" dirty="0">
              <a:solidFill>
                <a:schemeClr val="tx1"/>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
                                          </p:val>
                                        </p:tav>
                                        <p:tav tm="100000">
                                          <p:val>
                                            <p:strVal val="#ppt_w"/>
                                          </p:val>
                                        </p:tav>
                                      </p:tavLst>
                                    </p:anim>
                                    <p:anim calcmode="lin" valueType="num">
                                      <p:cBhvr>
                                        <p:cTn id="8" dur="1000" fill="hold"/>
                                        <p:tgtEl>
                                          <p:spTgt spid="4102"/>
                                        </p:tgtEl>
                                        <p:attrNameLst>
                                          <p:attrName>ppt_h</p:attrName>
                                        </p:attrNameLst>
                                      </p:cBhvr>
                                      <p:tavLst>
                                        <p:tav tm="0">
                                          <p:val>
                                            <p:fltVal val="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
                                          </p:val>
                                        </p:tav>
                                        <p:tav tm="100000">
                                          <p:val>
                                            <p:strVal val="#ppt_w"/>
                                          </p:val>
                                        </p:tav>
                                      </p:tavLst>
                                    </p:anim>
                                    <p:anim calcmode="lin" valueType="num">
                                      <p:cBhvr>
                                        <p:cTn id="15" dur="1000" fill="hold"/>
                                        <p:tgtEl>
                                          <p:spTgt spid="4099"/>
                                        </p:tgtEl>
                                        <p:attrNameLst>
                                          <p:attrName>ppt_h</p:attrName>
                                        </p:attrNameLst>
                                      </p:cBhvr>
                                      <p:tavLst>
                                        <p:tav tm="0">
                                          <p:val>
                                            <p:fltVal val="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996950" y="463550"/>
            <a:ext cx="8323263"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2</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sample and answer the following questions.</a:t>
            </a:r>
            <a:br>
              <a:rPr lang="zh-CN" altLang="en-US" sz="2400" dirty="0"/>
            </a:br>
            <a:endParaRPr lang="zh-CN" altLang="en-US" sz="2400" dirty="0">
              <a:latin typeface="Times New Roman" panose="02020603050405020304" pitchFamily="18" charset="0"/>
              <a:ea typeface="Times New Roman" panose="02020603050405020304" pitchFamily="18" charset="0"/>
            </a:endParaRPr>
          </a:p>
        </p:txBody>
      </p:sp>
      <p:sp>
        <p:nvSpPr>
          <p:cNvPr id="14339" name="内容占位符 2"/>
          <p:cNvSpPr>
            <a:spLocks noGrp="1"/>
          </p:cNvSpPr>
          <p:nvPr>
            <p:ph idx="1"/>
          </p:nvPr>
        </p:nvSpPr>
        <p:spPr>
          <a:xfrm>
            <a:off x="1109980" y="1563370"/>
            <a:ext cx="7227570" cy="3254375"/>
          </a:xfrm>
        </p:spPr>
        <p:txBody>
          <a:bodyPr vert="horz" wrap="square" lIns="91440" tIns="45720" rIns="91440" bIns="45720" anchor="t" anchorCtr="0"/>
          <a:lstStyle/>
          <a:p>
            <a:pPr marL="266700" indent="-266700">
              <a:buFont typeface="Wingdings" panose="05000000000000000000" pitchFamily="2" charset="2"/>
              <a:buAutoNum type="arabicPeriod"/>
            </a:pPr>
            <a:r>
              <a:rPr lang="zh-CN" altLang="en-US" sz="2000" b="0" dirty="0">
                <a:solidFill>
                  <a:schemeClr val="tx1"/>
                </a:solidFill>
                <a:latin typeface="Times New Roman" panose="02020603050405020304" pitchFamily="18" charset="0"/>
              </a:rPr>
              <a:t>Who were absent in the meeting?</a:t>
            </a: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r>
              <a:rPr lang="zh-CN" altLang="en-US" sz="2000" b="0" dirty="0">
                <a:solidFill>
                  <a:schemeClr val="tx1"/>
                </a:solidFill>
                <a:latin typeface="Times New Roman" panose="02020603050405020304" pitchFamily="18" charset="0"/>
              </a:rPr>
              <a:t>What step will the company take to promote their commodities in Argentina?</a:t>
            </a: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r>
              <a:rPr lang="zh-CN" altLang="en-US" sz="2000" b="0" dirty="0">
                <a:solidFill>
                  <a:schemeClr val="tx1"/>
                </a:solidFill>
                <a:latin typeface="Times New Roman" panose="02020603050405020304" pitchFamily="18" charset="0"/>
              </a:rPr>
              <a:t>When was the meeting be adjourned?</a:t>
            </a: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endParaRPr lang="zh-CN" altLang="en-US" sz="2000" b="0" dirty="0">
              <a:solidFill>
                <a:schemeClr val="tx1"/>
              </a:solidFill>
              <a:latin typeface="Times New Roman" panose="02020603050405020304" pitchFamily="18" charset="0"/>
            </a:endParaRPr>
          </a:p>
          <a:p>
            <a:pPr marL="266700" indent="-266700">
              <a:buFont typeface="Wingdings" panose="05000000000000000000" pitchFamily="2" charset="2"/>
              <a:buAutoNum type="arabicPeriod"/>
            </a:pPr>
            <a:r>
              <a:rPr lang="zh-CN" altLang="en-US" sz="2000" b="0" dirty="0">
                <a:solidFill>
                  <a:schemeClr val="tx1"/>
                </a:solidFill>
                <a:latin typeface="Times New Roman" panose="02020603050405020304" pitchFamily="18" charset="0"/>
              </a:rPr>
              <a:t>Whom was the meeting seconded by?</a:t>
            </a:r>
            <a:endParaRPr lang="zh-CN" altLang="en-US" sz="2000" b="0" dirty="0">
              <a:solidFill>
                <a:schemeClr val="tx1"/>
              </a:solidFill>
              <a:latin typeface="Times New Roman" panose="02020603050405020304" pitchFamily="18" charset="0"/>
            </a:endParaRPr>
          </a:p>
        </p:txBody>
      </p:sp>
      <p:sp>
        <p:nvSpPr>
          <p:cNvPr id="14340" name="Text Box 2"/>
          <p:cNvSpPr txBox="1"/>
          <p:nvPr/>
        </p:nvSpPr>
        <p:spPr>
          <a:xfrm>
            <a:off x="1085850" y="5318443"/>
            <a:ext cx="6634163" cy="1341437"/>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zh-CN" altLang="en-US" sz="2000" b="0" dirty="0">
                <a:solidFill>
                  <a:schemeClr val="tx1"/>
                </a:solidFill>
                <a:latin typeface="Times New Roman" panose="02020603050405020304" pitchFamily="18" charset="0"/>
              </a:rPr>
              <a:t>expenditure  n. 开支                   second  v. 支持，赞同 </a:t>
            </a:r>
            <a:endParaRPr lang="zh-CN" altLang="en-US" sz="2000" b="0" dirty="0">
              <a:solidFill>
                <a:schemeClr val="tx1"/>
              </a:solidFill>
              <a:latin typeface="Times New Roman" panose="02020603050405020304" pitchFamily="18" charset="0"/>
            </a:endParaRPr>
          </a:p>
          <a:p>
            <a:pPr marL="0" lvl="0" indent="0" eaLnBrk="1" hangingPunct="1">
              <a:spcBef>
                <a:spcPct val="0"/>
              </a:spcBef>
              <a:buSzTx/>
              <a:buNone/>
            </a:pPr>
            <a:r>
              <a:rPr lang="zh-CN" altLang="en-US" sz="2000" b="0" dirty="0">
                <a:solidFill>
                  <a:schemeClr val="tx1"/>
                </a:solidFill>
                <a:latin typeface="Times New Roman" panose="02020603050405020304" pitchFamily="18" charset="0"/>
              </a:rPr>
              <a:t>adjournment  n. 休会，闭会</a:t>
            </a:r>
            <a:endParaRPr lang="zh-CN" altLang="en-US" sz="2000" b="0" dirty="0">
              <a:solidFill>
                <a:schemeClr val="tx1"/>
              </a:solidFill>
              <a:latin typeface="Times New Roman" panose="02020603050405020304" pitchFamily="18" charset="0"/>
            </a:endParaRPr>
          </a:p>
        </p:txBody>
      </p:sp>
      <p:sp>
        <p:nvSpPr>
          <p:cNvPr id="15363" name="Rectangle 3"/>
          <p:cNvSpPr>
            <a:spLocks noGrp="1"/>
          </p:cNvSpPr>
          <p:nvPr/>
        </p:nvSpPr>
        <p:spPr>
          <a:xfrm>
            <a:off x="1109663" y="190150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None/>
            </a:pPr>
            <a:r>
              <a:rPr lang="zh-CN" altLang="en-US" sz="2000" b="0" dirty="0">
                <a:latin typeface="Times New Roman" panose="02020603050405020304" pitchFamily="18" charset="0"/>
              </a:rPr>
              <a:t>1. Susan Tim was absent in the meeting.</a:t>
            </a:r>
            <a:endParaRPr lang="zh-CN" altLang="en-US" sz="2000" b="0" dirty="0">
              <a:latin typeface="Times New Roman" panose="02020603050405020304" pitchFamily="18" charset="0"/>
            </a:endParaRPr>
          </a:p>
          <a:p>
            <a:pPr>
              <a:lnSpc>
                <a:spcPct val="100000"/>
              </a:lnSpc>
              <a:buNone/>
            </a:pPr>
            <a:endParaRPr lang="zh-CN" altLang="en-US" sz="2000" b="0" dirty="0">
              <a:latin typeface="Times New Roman" panose="02020603050405020304" pitchFamily="18" charset="0"/>
            </a:endParaRPr>
          </a:p>
          <a:p>
            <a:pPr>
              <a:lnSpc>
                <a:spcPct val="100000"/>
              </a:lnSpc>
              <a:buNone/>
            </a:pPr>
            <a:endParaRPr lang="zh-CN" altLang="en-US" sz="2000" b="0" dirty="0">
              <a:latin typeface="Times New Roman" panose="02020603050405020304" pitchFamily="18" charset="0"/>
            </a:endParaRPr>
          </a:p>
          <a:p>
            <a:pPr>
              <a:lnSpc>
                <a:spcPct val="100000"/>
              </a:lnSpc>
              <a:buNone/>
            </a:pPr>
            <a:r>
              <a:rPr lang="zh-CN" altLang="en-US" sz="2000" b="0" dirty="0">
                <a:latin typeface="Times New Roman" panose="02020603050405020304" pitchFamily="18" charset="0"/>
              </a:rPr>
              <a:t>2. About $3,000 will be spent on the promotional efforts on the target market located in Argentina.</a:t>
            </a:r>
            <a:endParaRPr lang="zh-CN" altLang="en-US" sz="2000" b="0" dirty="0">
              <a:latin typeface="Times New Roman" panose="02020603050405020304" pitchFamily="18" charset="0"/>
            </a:endParaRPr>
          </a:p>
          <a:p>
            <a:pPr>
              <a:lnSpc>
                <a:spcPct val="100000"/>
              </a:lnSpc>
              <a:buNone/>
            </a:pPr>
            <a:endParaRPr lang="zh-CN" altLang="en-US" sz="2000" b="0" dirty="0">
              <a:latin typeface="Times New Roman" panose="02020603050405020304" pitchFamily="18" charset="0"/>
            </a:endParaRPr>
          </a:p>
          <a:p>
            <a:pPr>
              <a:lnSpc>
                <a:spcPct val="100000"/>
              </a:lnSpc>
              <a:buNone/>
            </a:pPr>
            <a:r>
              <a:rPr lang="zh-CN" altLang="en-US" sz="2000" b="0" dirty="0">
                <a:latin typeface="Times New Roman" panose="02020603050405020304" pitchFamily="18" charset="0"/>
              </a:rPr>
              <a:t>3. The meeting was adjourned at 4:00 p.m..</a:t>
            </a:r>
            <a:endParaRPr lang="zh-CN" altLang="en-US" sz="2000" b="0" dirty="0">
              <a:latin typeface="Times New Roman" panose="02020603050405020304" pitchFamily="18" charset="0"/>
            </a:endParaRPr>
          </a:p>
          <a:p>
            <a:pPr>
              <a:lnSpc>
                <a:spcPct val="100000"/>
              </a:lnSpc>
              <a:buNone/>
            </a:pPr>
            <a:endParaRPr lang="zh-CN" altLang="en-US" sz="2000" b="0" dirty="0">
              <a:latin typeface="Times New Roman" panose="02020603050405020304" pitchFamily="18" charset="0"/>
            </a:endParaRPr>
          </a:p>
          <a:p>
            <a:pPr>
              <a:lnSpc>
                <a:spcPct val="100000"/>
              </a:lnSpc>
              <a:buNone/>
            </a:pPr>
            <a:r>
              <a:rPr lang="zh-CN" altLang="en-US" sz="2000" b="0" dirty="0">
                <a:latin typeface="Times New Roman" panose="02020603050405020304" pitchFamily="18" charset="0"/>
              </a:rPr>
              <a:t>4. The meeting was seconded by Angel Wang.</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 calcmode="lin" valueType="num">
                                      <p:cBhvr additive="base">
                                        <p:cTn id="12" dur="500"/>
                                        <p:tgtEl>
                                          <p:spTgt spid="1536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536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5363">
                                            <p:txEl>
                                              <p:pRg st="3" end="3"/>
                                            </p:txEl>
                                          </p:spTgt>
                                        </p:tgtEl>
                                        <p:attrNameLst>
                                          <p:attrName>style.visibility</p:attrName>
                                        </p:attrNameLst>
                                      </p:cBhvr>
                                      <p:to>
                                        <p:strVal val="visible"/>
                                      </p:to>
                                    </p:set>
                                    <p:anim calcmode="lin" valueType="num">
                                      <p:cBhvr additive="base">
                                        <p:cTn id="18" dur="500"/>
                                        <p:tgtEl>
                                          <p:spTgt spid="15363">
                                            <p:txEl>
                                              <p:pRg st="3" end="3"/>
                                            </p:txEl>
                                          </p:spTgt>
                                        </p:tgtEl>
                                        <p:attrNameLst>
                                          <p:attrName>ppt_y</p:attrName>
                                        </p:attrNameLst>
                                      </p:cBhvr>
                                      <p:tavLst>
                                        <p:tav tm="0">
                                          <p:val>
                                            <p:strVal val="#ppt_y+#ppt_h*1.125000"/>
                                          </p:val>
                                        </p:tav>
                                        <p:tav tm="100000">
                                          <p:val>
                                            <p:strVal val="#ppt_y"/>
                                          </p:val>
                                        </p:tav>
                                      </p:tavLst>
                                    </p:anim>
                                    <p:animEffect transition="in" filter="wipe(up)">
                                      <p:cBhvr>
                                        <p:cTn id="19" dur="500"/>
                                        <p:tgtEl>
                                          <p:spTgt spid="1536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5363">
                                            <p:txEl>
                                              <p:pRg st="5" end="5"/>
                                            </p:txEl>
                                          </p:spTgt>
                                        </p:tgtEl>
                                        <p:attrNameLst>
                                          <p:attrName>style.visibility</p:attrName>
                                        </p:attrNameLst>
                                      </p:cBhvr>
                                      <p:to>
                                        <p:strVal val="visible"/>
                                      </p:to>
                                    </p:set>
                                    <p:anim calcmode="lin" valueType="num">
                                      <p:cBhvr additive="base">
                                        <p:cTn id="24" dur="500"/>
                                        <p:tgtEl>
                                          <p:spTgt spid="15363">
                                            <p:txEl>
                                              <p:pRg st="5" end="5"/>
                                            </p:txEl>
                                          </p:spTgt>
                                        </p:tgtEl>
                                        <p:attrNameLst>
                                          <p:attrName>ppt_y</p:attrName>
                                        </p:attrNameLst>
                                      </p:cBhvr>
                                      <p:tavLst>
                                        <p:tav tm="0">
                                          <p:val>
                                            <p:strVal val="#ppt_y+#ppt_h*1.125000"/>
                                          </p:val>
                                        </p:tav>
                                        <p:tav tm="100000">
                                          <p:val>
                                            <p:strVal val="#ppt_y"/>
                                          </p:val>
                                        </p:tav>
                                      </p:tavLst>
                                    </p:anim>
                                    <p:animEffect transition="in" filter="wipe(up)">
                                      <p:cBhvr>
                                        <p:cTn id="25" dur="500"/>
                                        <p:tgtEl>
                                          <p:spTgt spid="1536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5363">
                                            <p:txEl>
                                              <p:pRg st="7" end="7"/>
                                            </p:txEl>
                                          </p:spTgt>
                                        </p:tgtEl>
                                        <p:attrNameLst>
                                          <p:attrName>style.visibility</p:attrName>
                                        </p:attrNameLst>
                                      </p:cBhvr>
                                      <p:to>
                                        <p:strVal val="visible"/>
                                      </p:to>
                                    </p:set>
                                    <p:anim calcmode="lin" valueType="num">
                                      <p:cBhvr additive="base">
                                        <p:cTn id="30" dur="500"/>
                                        <p:tgtEl>
                                          <p:spTgt spid="15363">
                                            <p:txEl>
                                              <p:pRg st="7" end="7"/>
                                            </p:txEl>
                                          </p:spTgt>
                                        </p:tgtEl>
                                        <p:attrNameLst>
                                          <p:attrName>ppt_y</p:attrName>
                                        </p:attrNameLst>
                                      </p:cBhvr>
                                      <p:tavLst>
                                        <p:tav tm="0">
                                          <p:val>
                                            <p:strVal val="#ppt_y+#ppt_h*1.125000"/>
                                          </p:val>
                                        </p:tav>
                                        <p:tav tm="100000">
                                          <p:val>
                                            <p:strVal val="#ppt_y"/>
                                          </p:val>
                                        </p:tav>
                                      </p:tavLst>
                                    </p:anim>
                                    <p:animEffect transition="in" filter="wipe(up)">
                                      <p:cBhvr>
                                        <p:cTn id="31" dur="500"/>
                                        <p:tgtEl>
                                          <p:spTgt spid="153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5363" grpId="0" uiExpand="1" build="p"/>
      <p:bldP spid="15363" grpI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Case 2: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6387" name="内容占位符 2"/>
          <p:cNvSpPr>
            <a:spLocks noGrp="1"/>
          </p:cNvSpPr>
          <p:nvPr>
            <p:ph idx="1"/>
          </p:nvPr>
        </p:nvSpPr>
        <p:spPr>
          <a:xfrm>
            <a:off x="925513" y="1149350"/>
            <a:ext cx="7567612" cy="5360988"/>
          </a:xfrm>
        </p:spPr>
        <p:txBody>
          <a:bodyPr vert="horz" wrap="square" lIns="91440" tIns="45720" rIns="91440" bIns="45720" anchor="t" anchorCtr="0"/>
          <a:lstStyle/>
          <a:p>
            <a:pPr marL="88900" indent="12700" algn="ctr">
              <a:buNone/>
            </a:pPr>
            <a:r>
              <a:rPr lang="zh-CN" altLang="en-US" sz="2000" dirty="0">
                <a:solidFill>
                  <a:schemeClr val="tx1"/>
                </a:solidFill>
                <a:latin typeface="Times New Roman" panose="02020603050405020304" pitchFamily="18" charset="0"/>
              </a:rPr>
              <a:t>Minutes of the Meeting of the IMPROVEMENTS COMMITTEE</a:t>
            </a:r>
            <a:endParaRPr lang="zh-CN" altLang="en-US" sz="2000" dirty="0">
              <a:solidFill>
                <a:schemeClr val="tx1"/>
              </a:solidFill>
              <a:latin typeface="Times New Roman" panose="02020603050405020304" pitchFamily="18" charset="0"/>
            </a:endParaRPr>
          </a:p>
          <a:p>
            <a:pPr marL="88900" indent="12700" algn="ctr">
              <a:buNone/>
            </a:pPr>
            <a:r>
              <a:rPr lang="zh-CN" altLang="en-US" sz="2000" dirty="0">
                <a:solidFill>
                  <a:schemeClr val="tx1"/>
                </a:solidFill>
                <a:latin typeface="Times New Roman" panose="02020603050405020304" pitchFamily="18" charset="0"/>
              </a:rPr>
              <a:t>The Foster Lash Company，Inc.</a:t>
            </a:r>
            <a:endParaRPr lang="zh-CN" altLang="en-US" sz="2000" dirty="0">
              <a:solidFill>
                <a:schemeClr val="tx1"/>
              </a:solidFill>
              <a:latin typeface="Times New Roman" panose="02020603050405020304" pitchFamily="18" charset="0"/>
            </a:endParaRPr>
          </a:p>
          <a:p>
            <a:pPr marL="88900" indent="12700" algn="ctr">
              <a:buNone/>
            </a:pPr>
            <a:r>
              <a:rPr lang="zh-CN" altLang="en-US" sz="2000" dirty="0">
                <a:solidFill>
                  <a:schemeClr val="tx1"/>
                </a:solidFill>
                <a:latin typeface="Times New Roman" panose="02020603050405020304" pitchFamily="18" charset="0"/>
              </a:rPr>
              <a:t>October 8，2010</a:t>
            </a:r>
            <a:endParaRPr lang="zh-CN" altLang="en-US" sz="2000" dirty="0">
              <a:solidFill>
                <a:schemeClr val="tx1"/>
              </a:solidFill>
              <a:latin typeface="Times New Roman" panose="02020603050405020304" pitchFamily="18" charset="0"/>
              <a:cs typeface="Times New Roman" panose="02020603050405020304" pitchFamily="18" charset="0"/>
            </a:endParaRPr>
          </a:p>
          <a:p>
            <a:pPr marL="88900" indent="12700" algn="ctr">
              <a:buNone/>
            </a:pPr>
            <a:endParaRPr lang="zh-CN" altLang="en-US" sz="2000" dirty="0">
              <a:solidFill>
                <a:schemeClr val="tx1"/>
              </a:solidFill>
              <a:latin typeface="Times New Roman" panose="02020603050405020304" pitchFamily="18" charset="0"/>
              <a:cs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Presiding: Patricia Stuart</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Present: Mike Negron</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       Sheila Glun</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       Ellen Franklin</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       Samuel Browne</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       Lisa Woo</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Absent: Fred Hoffman</a:t>
            </a:r>
            <a:endParaRPr lang="zh-CN" altLang="en-US" sz="2000" b="0" dirty="0">
              <a:solidFill>
                <a:schemeClr val="tx1"/>
              </a:solidFill>
              <a:latin typeface="Times New Roman" panose="02020603050405020304" pitchFamily="18" charset="0"/>
            </a:endParaRPr>
          </a:p>
          <a:p>
            <a:pPr marL="88900" indent="12700">
              <a:buNone/>
            </a:pPr>
            <a:r>
              <a:rPr lang="zh-CN" altLang="en-US" sz="2000" b="0" dirty="0">
                <a:solidFill>
                  <a:schemeClr val="tx1"/>
                </a:solidFill>
                <a:latin typeface="Times New Roman" panose="02020603050405020304" pitchFamily="18" charset="0"/>
              </a:rPr>
              <a:t>       Gina Marino</a:t>
            </a:r>
            <a:endParaRPr lang="zh-CN" altLang="en-US" sz="2000" b="0" dirty="0">
              <a:solidFill>
                <a:schemeClr val="tx1"/>
              </a:solidFill>
              <a:latin typeface="Times New Roman" panose="02020603050405020304" pitchFamily="18" charset="0"/>
            </a:endParaRPr>
          </a:p>
        </p:txBody>
      </p:sp>
      <p:cxnSp>
        <p:nvCxnSpPr>
          <p:cNvPr id="16388" name="直接箭头连接符 4"/>
          <p:cNvCxnSpPr>
            <a:stCxn id="16389" idx="0"/>
          </p:cNvCxnSpPr>
          <p:nvPr/>
        </p:nvCxnSpPr>
        <p:spPr>
          <a:xfrm flipH="1" flipV="1">
            <a:off x="6310313" y="1466850"/>
            <a:ext cx="912812" cy="1543050"/>
          </a:xfrm>
          <a:prstGeom prst="straightConnector1">
            <a:avLst/>
          </a:prstGeom>
          <a:ln w="9525" cap="flat" cmpd="sng">
            <a:solidFill>
              <a:srgbClr val="7A4DCA"/>
            </a:solidFill>
            <a:prstDash val="solid"/>
            <a:headEnd type="none" w="med" len="med"/>
            <a:tailEnd type="arrow" w="med" len="med"/>
          </a:ln>
        </p:spPr>
      </p:cxnSp>
      <p:sp>
        <p:nvSpPr>
          <p:cNvPr id="16389" name="矩形 9"/>
          <p:cNvSpPr/>
          <p:nvPr/>
        </p:nvSpPr>
        <p:spPr>
          <a:xfrm>
            <a:off x="5605463" y="3009900"/>
            <a:ext cx="3235325" cy="534988"/>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Trying to be clear, with headings.</a:t>
            </a:r>
            <a:endParaRPr lang="zh-CN" altLang="en-US" sz="1800" b="0" dirty="0">
              <a:solidFill>
                <a:schemeClr val="tx1"/>
              </a:solidFill>
              <a:latin typeface="Times New Roman" panose="02020603050405020304" pitchFamily="18" charset="0"/>
            </a:endParaRPr>
          </a:p>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and subheadings</a:t>
            </a:r>
            <a:r>
              <a:rPr lang="zh-CN" altLang="en-US" sz="1800" dirty="0">
                <a:solidFill>
                  <a:schemeClr val="tx1"/>
                </a:solidFill>
              </a:rPr>
              <a:t> </a:t>
            </a:r>
            <a:endParaRPr lang="zh-CN" altLang="en-US" sz="1800" dirty="0">
              <a:solidFill>
                <a:schemeClr val="tx1"/>
              </a:solidFill>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p:cNvSpPr>
          <p:nvPr>
            <p:ph idx="1"/>
          </p:nvPr>
        </p:nvSpPr>
        <p:spPr>
          <a:xfrm>
            <a:off x="950913" y="1265238"/>
            <a:ext cx="5738812" cy="5386387"/>
          </a:xfrm>
        </p:spPr>
        <p:txBody>
          <a:bodyPr vert="horz" wrap="square" lIns="91440" tIns="45720" rIns="91440" bIns="45720" anchor="t" anchorCtr="0"/>
          <a:lstStyle/>
          <a:p>
            <a:pPr marL="0" indent="444500" algn="just">
              <a:buNone/>
            </a:pPr>
            <a:r>
              <a:rPr lang="en-US" altLang="zh-CN" sz="2000" b="0" dirty="0">
                <a:solidFill>
                  <a:schemeClr val="tx1"/>
                </a:solidFill>
                <a:latin typeface="Times New Roman" panose="02020603050405020304" pitchFamily="18" charset="0"/>
              </a:rPr>
              <a:t>The weekly meeting of the Improvements Committee of the Foster Lash Company was called to order at 11 a.m. in the conference room by Ms. Stuart. The minutes of the meeting of October 1 were read by Mr. Negron and approved.</a:t>
            </a:r>
            <a:endParaRPr lang="en-US" altLang="zh-CN" sz="2000" b="0" dirty="0">
              <a:solidFill>
                <a:schemeClr val="tx1"/>
              </a:solidFill>
              <a:latin typeface="Times New Roman" panose="02020603050405020304" pitchFamily="18" charset="0"/>
            </a:endParaRPr>
          </a:p>
          <a:p>
            <a:pPr marL="0" indent="444500" algn="just">
              <a:buNone/>
            </a:pPr>
            <a:r>
              <a:rPr lang="en-US" altLang="zh-CN" sz="2000" b="0" dirty="0">
                <a:solidFill>
                  <a:schemeClr val="tx1"/>
                </a:solidFill>
                <a:latin typeface="Times New Roman" panose="02020603050405020304" pitchFamily="18" charset="0"/>
              </a:rPr>
              <a:t>The main discussion of the meeting concerned major equipment that should be purchased by the end of the year. Among the proposals were these:</a:t>
            </a:r>
            <a:endParaRPr lang="en-US" altLang="zh-CN" sz="2000" b="0" dirty="0">
              <a:solidFill>
                <a:schemeClr val="tx1"/>
              </a:solidFill>
              <a:latin typeface="Times New Roman" panose="02020603050405020304" pitchFamily="18" charset="0"/>
            </a:endParaRPr>
          </a:p>
          <a:p>
            <a:pPr marL="0" indent="444500" algn="just">
              <a:buNone/>
            </a:pPr>
            <a:r>
              <a:rPr lang="en-US" altLang="zh-CN" sz="2000" b="0" dirty="0">
                <a:solidFill>
                  <a:schemeClr val="tx1"/>
                </a:solidFill>
                <a:latin typeface="Times New Roman" panose="02020603050405020304" pitchFamily="18" charset="0"/>
              </a:rPr>
              <a:t>Ms. Woo presented information regarding three varieties of office copying machines. On the basis of her cost-benefit analysis and relative performance statistics, it was decided, by majority vote, to recommend the purchase of a CBM X-12 copier.</a:t>
            </a:r>
            <a:endParaRPr lang="en-US" altLang="zh-CN" sz="2000" b="0" dirty="0">
              <a:solidFill>
                <a:schemeClr val="tx1"/>
              </a:solidFill>
              <a:latin typeface="Times New Roman" panose="02020603050405020304" pitchFamily="18" charset="0"/>
            </a:endParaRPr>
          </a:p>
        </p:txBody>
      </p:sp>
      <p:sp>
        <p:nvSpPr>
          <p:cNvPr id="17411" name="矩形 4"/>
          <p:cNvSpPr/>
          <p:nvPr/>
        </p:nvSpPr>
        <p:spPr>
          <a:xfrm>
            <a:off x="6826250" y="2316163"/>
            <a:ext cx="2205038" cy="8191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Noting down the main points and trying to be objective.</a:t>
            </a:r>
            <a:r>
              <a:rPr lang="zh-CN" altLang="en-US" sz="1800" dirty="0">
                <a:solidFill>
                  <a:schemeClr val="tx1"/>
                </a:solidFill>
              </a:rPr>
              <a:t> </a:t>
            </a:r>
            <a:endParaRPr lang="zh-CN" altLang="en-US" sz="1800" dirty="0">
              <a:solidFill>
                <a:schemeClr val="tx1"/>
              </a:solidFill>
            </a:endParaRPr>
          </a:p>
        </p:txBody>
      </p:sp>
      <p:cxnSp>
        <p:nvCxnSpPr>
          <p:cNvPr id="17412" name="直接箭头连接符 3"/>
          <p:cNvCxnSpPr>
            <a:stCxn id="17411" idx="2"/>
          </p:cNvCxnSpPr>
          <p:nvPr/>
        </p:nvCxnSpPr>
        <p:spPr>
          <a:xfrm flipH="1">
            <a:off x="6689725" y="3135313"/>
            <a:ext cx="1238250" cy="1387475"/>
          </a:xfrm>
          <a:prstGeom prst="straightConnector1">
            <a:avLst/>
          </a:prstGeom>
          <a:ln w="9525" cap="flat" cmpd="sng">
            <a:solidFill>
              <a:srgbClr val="7A4DCA"/>
            </a:solidFill>
            <a:prstDash val="solid"/>
            <a:headEnd type="none" w="med" len="med"/>
            <a:tailEnd type="arrow" w="med" len="med"/>
          </a:ln>
        </p:spPr>
      </p:cxnSp>
      <p:sp>
        <p:nvSpPr>
          <p:cNvPr id="17413" name="AutoShape 8"/>
          <p:cNvSpPr/>
          <p:nvPr/>
        </p:nvSpPr>
        <p:spPr>
          <a:xfrm>
            <a:off x="6654800" y="1504950"/>
            <a:ext cx="127000" cy="4794250"/>
          </a:xfrm>
          <a:prstGeom prst="rightBracket">
            <a:avLst>
              <a:gd name="adj" fmla="val 314583"/>
            </a:avLst>
          </a:prstGeom>
          <a:noFill/>
          <a:ln w="9525" cap="rnd" cmpd="sng">
            <a:solidFill>
              <a:srgbClr val="000000"/>
            </a:solidFill>
            <a:prstDash val="sysDot"/>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1030288" y="1163638"/>
            <a:ext cx="5459412" cy="5360987"/>
          </a:xfrm>
        </p:spPr>
        <p:txBody>
          <a:bodyPr vert="horz" wrap="square" lIns="91440" tIns="45720" rIns="91440" bIns="45720" anchor="t" anchorCtr="0"/>
          <a:lstStyle/>
          <a:p>
            <a:pPr marL="0" indent="533400">
              <a:buNone/>
            </a:pPr>
            <a:r>
              <a:rPr lang="zh-CN" altLang="en-US" sz="2000" b="0" dirty="0">
                <a:solidFill>
                  <a:schemeClr val="tx1"/>
                </a:solidFill>
                <a:latin typeface="Times New Roman" panose="02020603050405020304" pitchFamily="18" charset="0"/>
              </a:rPr>
              <a:t>Mr. Browne presented a request from the secretarial staff for new PCs. Several secretaries have complained of major and frequent breakdowns of their old machines. Ms. Franklin and Mr. Browne are to further investigate the need for new PCs and prepare a cost comparison of new equipment versus repairs.</a:t>
            </a:r>
            <a:endParaRPr lang="zh-CN" altLang="en-US" sz="2000" b="0" dirty="0">
              <a:solidFill>
                <a:schemeClr val="tx1"/>
              </a:solidFill>
              <a:latin typeface="Times New Roman" panose="02020603050405020304" pitchFamily="18" charset="0"/>
            </a:endParaRPr>
          </a:p>
          <a:p>
            <a:pPr marL="0" indent="533400">
              <a:buNone/>
            </a:pPr>
            <a:r>
              <a:rPr lang="zh-CN" altLang="en-US" sz="2000" b="0" dirty="0">
                <a:solidFill>
                  <a:schemeClr val="tx1"/>
                </a:solidFill>
                <a:latin typeface="Times New Roman" panose="02020603050405020304" pitchFamily="18" charset="0"/>
              </a:rPr>
              <a:t>The committee will discuss the advisability of upgrading account executives’ personal computers. The report will be presented by Sheila Glun at the next meeting, to be held on October 15, 2010, at 11：00 a. m. in the conference room.</a:t>
            </a:r>
            <a:endParaRPr lang="zh-CN" altLang="en-US" sz="2000" b="0" dirty="0">
              <a:solidFill>
                <a:schemeClr val="tx1"/>
              </a:solidFill>
              <a:latin typeface="Times New Roman" panose="02020603050405020304" pitchFamily="18" charset="0"/>
            </a:endParaRPr>
          </a:p>
          <a:p>
            <a:pPr marL="0" indent="533400">
              <a:buNone/>
            </a:pPr>
            <a:r>
              <a:rPr lang="zh-CN" altLang="en-US" sz="2000" b="0" dirty="0">
                <a:solidFill>
                  <a:schemeClr val="tx1"/>
                </a:solidFill>
                <a:latin typeface="Times New Roman" panose="02020603050405020304" pitchFamily="18" charset="0"/>
              </a:rPr>
              <a:t>The meeting adjourned at 11:45 a. m.</a:t>
            </a: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indent="533400">
              <a:buNone/>
            </a:pPr>
            <a:endParaRPr lang="zh-CN" altLang="en-US" sz="2000" dirty="0">
              <a:solidFill>
                <a:srgbClr val="282917"/>
              </a:solidFill>
              <a:latin typeface="Times New Roman" panose="02020603050405020304" pitchFamily="18" charset="0"/>
              <a:ea typeface="Times New Roman" panose="02020603050405020304" pitchFamily="18" charset="0"/>
            </a:endParaRPr>
          </a:p>
        </p:txBody>
      </p:sp>
      <p:cxnSp>
        <p:nvCxnSpPr>
          <p:cNvPr id="18435" name="直接箭头连接符 6"/>
          <p:cNvCxnSpPr>
            <a:stCxn id="18437" idx="2"/>
            <a:endCxn id="18436" idx="2"/>
          </p:cNvCxnSpPr>
          <p:nvPr/>
        </p:nvCxnSpPr>
        <p:spPr>
          <a:xfrm flipH="1">
            <a:off x="6451600" y="2609850"/>
            <a:ext cx="1425575" cy="1177925"/>
          </a:xfrm>
          <a:prstGeom prst="straightConnector1">
            <a:avLst/>
          </a:prstGeom>
          <a:ln w="9525" cap="flat" cmpd="sng">
            <a:solidFill>
              <a:srgbClr val="7A4DCA"/>
            </a:solidFill>
            <a:prstDash val="solid"/>
            <a:headEnd type="none" w="med" len="med"/>
            <a:tailEnd type="arrow" w="med" len="med"/>
          </a:ln>
        </p:spPr>
      </p:cxnSp>
      <p:sp>
        <p:nvSpPr>
          <p:cNvPr id="18436" name="AutoShape 8"/>
          <p:cNvSpPr/>
          <p:nvPr/>
        </p:nvSpPr>
        <p:spPr>
          <a:xfrm>
            <a:off x="6324600" y="1390650"/>
            <a:ext cx="127000" cy="4794250"/>
          </a:xfrm>
          <a:prstGeom prst="rightBracket">
            <a:avLst>
              <a:gd name="adj" fmla="val 314583"/>
            </a:avLst>
          </a:prstGeom>
          <a:noFill/>
          <a:ln w="9525" cap="rnd" cmpd="sng">
            <a:solidFill>
              <a:srgbClr val="000000"/>
            </a:solidFill>
            <a:prstDash val="sysDot"/>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18437" name="矩形 4"/>
          <p:cNvSpPr/>
          <p:nvPr/>
        </p:nvSpPr>
        <p:spPr>
          <a:xfrm>
            <a:off x="6773863" y="1790700"/>
            <a:ext cx="2205037" cy="8191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Noting down the main points and trying to be objective.</a:t>
            </a:r>
            <a:r>
              <a:rPr lang="zh-CN" altLang="en-US" sz="1800" dirty="0">
                <a:solidFill>
                  <a:schemeClr val="tx1"/>
                </a:solidFill>
              </a:rPr>
              <a:t> </a:t>
            </a:r>
            <a:endParaRPr lang="zh-CN" altLang="en-US" sz="1800" dirty="0">
              <a:solidFill>
                <a:schemeClr val="tx1"/>
              </a:solidFill>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827088" y="1150938"/>
            <a:ext cx="6430962" cy="5360987"/>
          </a:xfrm>
        </p:spPr>
        <p:txBody>
          <a:bodyPr vert="horz" wrap="square" lIns="91440" tIns="45720" rIns="91440" bIns="45720" anchor="t" anchorCtr="0"/>
          <a:lstStyle/>
          <a:p>
            <a:pPr marL="533400" indent="0" algn="ctr">
              <a:buNone/>
            </a:pPr>
            <a:r>
              <a:rPr lang="zh-CN" altLang="en-US" sz="1800" b="0" dirty="0">
                <a:solidFill>
                  <a:schemeClr val="tx1"/>
                </a:solidFill>
                <a:latin typeface="Times New Roman" panose="02020603050405020304" pitchFamily="18" charset="0"/>
              </a:rPr>
              <a:t>                               Respectfully submitted,</a:t>
            </a:r>
            <a:endParaRPr lang="zh-CN" altLang="en-US" sz="1800" b="0" dirty="0">
              <a:solidFill>
                <a:schemeClr val="tx1"/>
              </a:solidFill>
              <a:latin typeface="Times New Roman" panose="02020603050405020304" pitchFamily="18" charset="0"/>
            </a:endParaRPr>
          </a:p>
          <a:p>
            <a:pPr marL="533400" indent="0" algn="ctr">
              <a:buNone/>
            </a:pPr>
            <a:r>
              <a:rPr lang="zh-CN" altLang="en-US" sz="1800" b="0" dirty="0">
                <a:solidFill>
                  <a:schemeClr val="tx1"/>
                </a:solidFill>
                <a:latin typeface="Times New Roman" panose="02020603050405020304" pitchFamily="18" charset="0"/>
              </a:rPr>
              <a:t>                                  Ellen Franklin, Secretary</a:t>
            </a:r>
            <a:endParaRPr lang="zh-CN" altLang="en-US" sz="2000" dirty="0">
              <a:solidFill>
                <a:schemeClr val="tx1"/>
              </a:solidFill>
              <a:latin typeface="Times New Roman" panose="02020603050405020304" pitchFamily="18" charset="0"/>
              <a:ea typeface="Times New Roman" panose="02020603050405020304" pitchFamily="18" charset="0"/>
            </a:endParaRPr>
          </a:p>
        </p:txBody>
      </p:sp>
      <p:cxnSp>
        <p:nvCxnSpPr>
          <p:cNvPr id="19459" name="直接箭头连接符 6"/>
          <p:cNvCxnSpPr>
            <a:stCxn id="19460" idx="0"/>
          </p:cNvCxnSpPr>
          <p:nvPr/>
        </p:nvCxnSpPr>
        <p:spPr>
          <a:xfrm flipH="1" flipV="1">
            <a:off x="6465888" y="1544638"/>
            <a:ext cx="712787" cy="881062"/>
          </a:xfrm>
          <a:prstGeom prst="straightConnector1">
            <a:avLst/>
          </a:prstGeom>
          <a:ln w="9525" cap="flat" cmpd="sng">
            <a:solidFill>
              <a:srgbClr val="7A4DCA"/>
            </a:solidFill>
            <a:prstDash val="solid"/>
            <a:headEnd type="none" w="med" len="med"/>
            <a:tailEnd type="arrow" w="med" len="med"/>
          </a:ln>
        </p:spPr>
      </p:cxnSp>
      <p:sp>
        <p:nvSpPr>
          <p:cNvPr id="19460" name="矩形 4"/>
          <p:cNvSpPr/>
          <p:nvPr/>
        </p:nvSpPr>
        <p:spPr>
          <a:xfrm>
            <a:off x="5783263" y="2425700"/>
            <a:ext cx="2789237" cy="819150"/>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dirty="0">
                <a:solidFill>
                  <a:schemeClr val="tx1"/>
                </a:solidFill>
                <a:latin typeface="Times New Roman" panose="02020603050405020304" pitchFamily="18" charset="0"/>
              </a:rPr>
              <a:t>The ending </a:t>
            </a:r>
            <a:r>
              <a:rPr lang="zh-CN" altLang="en-US" sz="1800" b="0" dirty="0">
                <a:solidFill>
                  <a:schemeClr val="tx1"/>
                </a:solidFill>
                <a:latin typeface="Times New Roman" panose="02020603050405020304" pitchFamily="18" charset="0"/>
              </a:rPr>
              <a:t>(“respectfully submitted”, the signature of the recorder)</a:t>
            </a:r>
            <a:endParaRPr lang="zh-CN" altLang="en-US" sz="18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977900" y="446088"/>
            <a:ext cx="8166100" cy="1481137"/>
          </a:xfrm>
        </p:spPr>
        <p:txBody>
          <a:bodyPr vert="horz" wrap="square" lIns="91440" tIns="45720" rIns="91440" bIns="45720" anchor="ctr" anchorCtr="0"/>
          <a:lstStyle/>
          <a:p>
            <a:r>
              <a:rPr lang="zh-CN" altLang="en-US" sz="2400" i="1" dirty="0">
                <a:solidFill>
                  <a:srgbClr val="282917"/>
                </a:solidFill>
              </a:rPr>
              <a:t>Task 3 </a:t>
            </a:r>
            <a:br>
              <a:rPr lang="zh-CN" altLang="en-US" sz="2400" dirty="0">
                <a:solidFill>
                  <a:srgbClr val="282917"/>
                </a:solidFill>
              </a:rPr>
            </a:br>
            <a:r>
              <a:rPr lang="zh-CN" altLang="en-US" sz="2400" dirty="0">
                <a:solidFill>
                  <a:srgbClr val="282917"/>
                </a:solidFill>
              </a:rPr>
              <a:t>Directions: Read the sample and summarize the main points of the meeting.</a:t>
            </a:r>
            <a:endParaRPr lang="zh-CN" altLang="en-US" sz="2400" dirty="0">
              <a:solidFill>
                <a:srgbClr val="282917"/>
              </a:solidFill>
            </a:endParaRPr>
          </a:p>
        </p:txBody>
      </p:sp>
      <p:sp>
        <p:nvSpPr>
          <p:cNvPr id="20483" name="内容占位符 2"/>
          <p:cNvSpPr>
            <a:spLocks noGrp="1"/>
          </p:cNvSpPr>
          <p:nvPr>
            <p:ph idx="1"/>
          </p:nvPr>
        </p:nvSpPr>
        <p:spPr>
          <a:xfrm>
            <a:off x="1455738" y="1965325"/>
            <a:ext cx="7046912" cy="4591050"/>
          </a:xfrm>
        </p:spPr>
        <p:txBody>
          <a:bodyPr vert="horz" wrap="square" lIns="91440" tIns="45720" rIns="91440" bIns="45720" anchor="t" anchorCtr="0"/>
          <a:lstStyle/>
          <a:p>
            <a:pPr>
              <a:buNone/>
            </a:pPr>
            <a:r>
              <a:rPr lang="zh-CN" altLang="en-US" sz="2000" b="0" dirty="0">
                <a:solidFill>
                  <a:srgbClr val="282917"/>
                </a:solidFill>
              </a:rPr>
              <a:t>1: </a:t>
            </a:r>
            <a:endParaRPr lang="zh-CN" altLang="en-US" sz="2000" b="0" dirty="0">
              <a:solidFill>
                <a:srgbClr val="282917"/>
              </a:solidFill>
            </a:endParaRPr>
          </a:p>
          <a:p>
            <a:pPr>
              <a:buNone/>
            </a:pPr>
            <a:r>
              <a:rPr lang="zh-CN" altLang="en-US" sz="2000" b="0" dirty="0">
                <a:solidFill>
                  <a:srgbClr val="282917"/>
                </a:solidFill>
              </a:rPr>
              <a:t>2: </a:t>
            </a:r>
            <a:endParaRPr lang="zh-CN" altLang="en-US" sz="2000" b="0" dirty="0">
              <a:solidFill>
                <a:srgbClr val="282917"/>
              </a:solidFill>
            </a:endParaRPr>
          </a:p>
          <a:p>
            <a:pPr>
              <a:buNone/>
            </a:pPr>
            <a:r>
              <a:rPr lang="zh-CN" altLang="en-US" sz="2000" b="0" dirty="0">
                <a:solidFill>
                  <a:srgbClr val="282917"/>
                </a:solidFill>
              </a:rPr>
              <a:t>3:</a:t>
            </a:r>
            <a:endParaRPr lang="zh-CN" altLang="en-US" sz="2000" b="0" dirty="0">
              <a:solidFill>
                <a:srgbClr val="282917"/>
              </a:solidFill>
            </a:endParaRPr>
          </a:p>
        </p:txBody>
      </p:sp>
      <p:sp>
        <p:nvSpPr>
          <p:cNvPr id="20484" name="Line 9"/>
          <p:cNvSpPr/>
          <p:nvPr/>
        </p:nvSpPr>
        <p:spPr>
          <a:xfrm>
            <a:off x="1854200" y="2260600"/>
            <a:ext cx="3670300" cy="0"/>
          </a:xfrm>
          <a:prstGeom prst="line">
            <a:avLst/>
          </a:prstGeom>
          <a:ln w="9525" cap="flat" cmpd="sng">
            <a:solidFill>
              <a:schemeClr val="tx1"/>
            </a:solidFill>
            <a:prstDash val="solid"/>
            <a:headEnd type="none" w="med" len="med"/>
            <a:tailEnd type="none" w="med" len="med"/>
          </a:ln>
          <a:effectLst>
            <a:prstShdw prst="shdw13" dist="53882" dir="13499999">
              <a:schemeClr val="bg2">
                <a:alpha val="50000"/>
              </a:schemeClr>
            </a:prstShdw>
          </a:effectLst>
        </p:spPr>
      </p:sp>
      <p:sp>
        <p:nvSpPr>
          <p:cNvPr id="20485" name="Line 10"/>
          <p:cNvSpPr/>
          <p:nvPr/>
        </p:nvSpPr>
        <p:spPr>
          <a:xfrm>
            <a:off x="1854200" y="2628900"/>
            <a:ext cx="3670300" cy="0"/>
          </a:xfrm>
          <a:prstGeom prst="line">
            <a:avLst/>
          </a:prstGeom>
          <a:ln w="9525" cap="flat" cmpd="sng">
            <a:solidFill>
              <a:schemeClr val="tx1"/>
            </a:solidFill>
            <a:prstDash val="solid"/>
            <a:headEnd type="none" w="med" len="med"/>
            <a:tailEnd type="none" w="med" len="med"/>
          </a:ln>
          <a:effectLst>
            <a:prstShdw prst="shdw13" dist="53882" dir="13499999">
              <a:schemeClr val="bg2">
                <a:alpha val="50000"/>
              </a:schemeClr>
            </a:prstShdw>
          </a:effectLst>
        </p:spPr>
      </p:sp>
      <p:sp>
        <p:nvSpPr>
          <p:cNvPr id="20486" name="Line 12"/>
          <p:cNvSpPr/>
          <p:nvPr/>
        </p:nvSpPr>
        <p:spPr>
          <a:xfrm>
            <a:off x="1879600" y="3009900"/>
            <a:ext cx="3670300" cy="0"/>
          </a:xfrm>
          <a:prstGeom prst="line">
            <a:avLst/>
          </a:prstGeom>
          <a:ln w="9525" cap="flat" cmpd="sng">
            <a:solidFill>
              <a:schemeClr val="tx1"/>
            </a:solidFill>
            <a:prstDash val="solid"/>
            <a:headEnd type="none" w="med" len="med"/>
            <a:tailEnd type="none" w="med" len="med"/>
          </a:ln>
          <a:effectLst>
            <a:prstShdw prst="shdw13" dist="53882" dir="13499999">
              <a:schemeClr val="bg2">
                <a:alpha val="50000"/>
              </a:schemeClr>
            </a:prstShdw>
          </a:effectLst>
        </p:spPr>
      </p:sp>
      <p:sp>
        <p:nvSpPr>
          <p:cNvPr id="20487" name="Text Box 2"/>
          <p:cNvSpPr txBox="1"/>
          <p:nvPr/>
        </p:nvSpPr>
        <p:spPr>
          <a:xfrm>
            <a:off x="1158241" y="4074795"/>
            <a:ext cx="7639368" cy="1169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zh-CN" altLang="en-US" sz="2000" b="0" dirty="0">
                <a:solidFill>
                  <a:schemeClr val="tx1"/>
                </a:solidFill>
                <a:latin typeface="Times New Roman" panose="02020603050405020304" pitchFamily="18" charset="0"/>
              </a:rPr>
              <a:t>call to order </a:t>
            </a:r>
            <a:r>
              <a:rPr lang="zh-CN" altLang="en-US" sz="2000" b="0" dirty="0" smtClean="0">
                <a:solidFill>
                  <a:schemeClr val="tx1"/>
                </a:solidFill>
                <a:latin typeface="Times New Roman" panose="02020603050405020304" pitchFamily="18" charset="0"/>
              </a:rPr>
              <a:t>  开</a:t>
            </a:r>
            <a:r>
              <a:rPr lang="zh-CN" altLang="en-US" sz="2000" b="0" dirty="0">
                <a:solidFill>
                  <a:schemeClr val="tx1"/>
                </a:solidFill>
                <a:latin typeface="Times New Roman" panose="02020603050405020304" pitchFamily="18" charset="0"/>
              </a:rPr>
              <a:t>会；保持秩序    cost-benefit analysis </a:t>
            </a:r>
            <a:r>
              <a:rPr lang="zh-CN" altLang="en-US" sz="2000" b="0" dirty="0" smtClean="0">
                <a:solidFill>
                  <a:schemeClr val="tx1"/>
                </a:solidFill>
                <a:latin typeface="Times New Roman" panose="02020603050405020304" pitchFamily="18" charset="0"/>
              </a:rPr>
              <a:t> 成</a:t>
            </a:r>
            <a:r>
              <a:rPr lang="zh-CN" altLang="en-US" sz="2000" b="0" dirty="0">
                <a:solidFill>
                  <a:schemeClr val="tx1"/>
                </a:solidFill>
                <a:latin typeface="Times New Roman" panose="02020603050405020304" pitchFamily="18" charset="0"/>
              </a:rPr>
              <a:t>本效益分析</a:t>
            </a:r>
            <a:endParaRPr lang="zh-CN" altLang="en-US" sz="2000" b="0" dirty="0">
              <a:solidFill>
                <a:schemeClr val="tx1"/>
              </a:solidFill>
              <a:latin typeface="Times New Roman" panose="02020603050405020304" pitchFamily="18" charset="0"/>
            </a:endParaRPr>
          </a:p>
          <a:p>
            <a:pPr marL="0" lvl="0" indent="0" eaLnBrk="1" hangingPunct="1">
              <a:spcBef>
                <a:spcPct val="0"/>
              </a:spcBef>
              <a:buSzTx/>
              <a:buNone/>
            </a:pPr>
            <a:r>
              <a:rPr lang="zh-CN" altLang="en-US" sz="2000" b="0" dirty="0">
                <a:solidFill>
                  <a:schemeClr val="tx1"/>
                </a:solidFill>
                <a:latin typeface="Times New Roman" panose="02020603050405020304" pitchFamily="18" charset="0"/>
              </a:rPr>
              <a:t>versus  prep. </a:t>
            </a:r>
            <a:r>
              <a:rPr lang="zh-CN" altLang="en-US" sz="2000" b="0" dirty="0" smtClean="0">
                <a:solidFill>
                  <a:schemeClr val="tx1"/>
                </a:solidFill>
                <a:latin typeface="Times New Roman" panose="02020603050405020304" pitchFamily="18" charset="0"/>
              </a:rPr>
              <a:t> 对</a:t>
            </a:r>
            <a:r>
              <a:rPr lang="zh-CN" altLang="en-US" sz="2000" b="0" dirty="0">
                <a:solidFill>
                  <a:schemeClr val="tx1"/>
                </a:solidFill>
                <a:latin typeface="Times New Roman" panose="02020603050405020304" pitchFamily="18" charset="0"/>
              </a:rPr>
              <a:t>(诉讼)</a:t>
            </a:r>
            <a:endParaRPr lang="zh-CN" altLang="en-US" sz="1800" b="0" dirty="0">
              <a:solidFill>
                <a:schemeClr val="tx1"/>
              </a:solidFill>
            </a:endParaRPr>
          </a:p>
        </p:txBody>
      </p:sp>
      <p:sp>
        <p:nvSpPr>
          <p:cNvPr id="21507" name="内容占位符 2"/>
          <p:cNvSpPr>
            <a:spLocks noGrp="1"/>
          </p:cNvSpPr>
          <p:nvPr/>
        </p:nvSpPr>
        <p:spPr>
          <a:xfrm>
            <a:off x="1759903" y="192690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b="0" dirty="0">
                <a:latin typeface="Times New Roman" panose="02020603050405020304" pitchFamily="18" charset="0"/>
              </a:rPr>
              <a:t>The minutes of the previous meeting was read.</a:t>
            </a:r>
            <a:endParaRPr lang="en-US" altLang="zh-CN" sz="2000" b="0" dirty="0">
              <a:latin typeface="Times New Roman" panose="02020603050405020304" pitchFamily="18" charset="0"/>
            </a:endParaRPr>
          </a:p>
          <a:p>
            <a:pPr marL="0" indent="0">
              <a:buNone/>
            </a:pPr>
            <a:r>
              <a:rPr lang="en-US" altLang="zh-CN" sz="2000" b="0" dirty="0">
                <a:latin typeface="Times New Roman" panose="02020603050405020304" pitchFamily="18" charset="0"/>
              </a:rPr>
              <a:t>A list of proposals were put forward and the motions were made.</a:t>
            </a:r>
            <a:endParaRPr lang="en-US" altLang="zh-CN" sz="2000" b="0" dirty="0">
              <a:latin typeface="Times New Roman" panose="02020603050405020304" pitchFamily="18" charset="0"/>
            </a:endParaRPr>
          </a:p>
          <a:p>
            <a:pPr marL="0" indent="0">
              <a:buNone/>
            </a:pPr>
            <a:r>
              <a:rPr lang="en-US" altLang="zh-CN" sz="2000" b="0" dirty="0">
                <a:latin typeface="Times New Roman" panose="02020603050405020304" pitchFamily="18" charset="0"/>
              </a:rPr>
              <a:t>Presenting the plan for the next meeting.</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1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507">
                                            <p:txEl>
                                              <p:pRg st="0" end="0"/>
                                            </p:txEl>
                                          </p:spTgt>
                                        </p:tgtEl>
                                        <p:attrNameLst>
                                          <p:attrName>style.visibility</p:attrName>
                                        </p:attrNameLst>
                                      </p:cBhvr>
                                      <p:to>
                                        <p:strVal val="visible"/>
                                      </p:to>
                                    </p:set>
                                    <p:anim calcmode="lin" valueType="num">
                                      <p:cBhvr additive="base">
                                        <p:cTn id="12"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507">
                                            <p:txEl>
                                              <p:pRg st="1" end="1"/>
                                            </p:txEl>
                                          </p:spTgt>
                                        </p:tgtEl>
                                        <p:attrNameLst>
                                          <p:attrName>style.visibility</p:attrName>
                                        </p:attrNameLst>
                                      </p:cBhvr>
                                      <p:to>
                                        <p:strVal val="visible"/>
                                      </p:to>
                                    </p:set>
                                    <p:anim calcmode="lin" valueType="num">
                                      <p:cBhvr additive="base">
                                        <p:cTn id="18"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1507">
                                            <p:txEl>
                                              <p:pRg st="2" end="2"/>
                                            </p:txEl>
                                          </p:spTgt>
                                        </p:tgtEl>
                                        <p:attrNameLst>
                                          <p:attrName>style.visibility</p:attrName>
                                        </p:attrNameLst>
                                      </p:cBhvr>
                                      <p:to>
                                        <p:strVal val="visible"/>
                                      </p:to>
                                    </p:set>
                                    <p:anim calcmode="lin" valueType="num">
                                      <p:cBhvr additive="base">
                                        <p:cTn id="24"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150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1185863" y="315913"/>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Ⅳ.Useful Expressions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1.Words and Phrases</a:t>
            </a:r>
            <a:br>
              <a:rPr lang="zh-CN" altLang="en-US" dirty="0">
                <a:latin typeface="Times New Roman" panose="02020603050405020304" pitchFamily="18" charset="0"/>
                <a:cs typeface="Times New Roman" panose="02020603050405020304" pitchFamily="18" charset="0"/>
              </a:rPr>
            </a:br>
            <a:endParaRPr lang="zh-CN" altLang="en-US" dirty="0">
              <a:latin typeface="Times New Roman" panose="02020603050405020304" pitchFamily="18" charset="0"/>
              <a:ea typeface="Times New Roman" panose="02020603050405020304" pitchFamily="18" charset="0"/>
            </a:endParaRPr>
          </a:p>
        </p:txBody>
      </p:sp>
      <p:sp>
        <p:nvSpPr>
          <p:cNvPr id="22531" name="内容占位符 2"/>
          <p:cNvSpPr>
            <a:spLocks noGrp="1"/>
          </p:cNvSpPr>
          <p:nvPr>
            <p:ph idx="1"/>
          </p:nvPr>
        </p:nvSpPr>
        <p:spPr>
          <a:xfrm>
            <a:off x="1238250" y="1444625"/>
            <a:ext cx="7359650" cy="4968875"/>
          </a:xfrm>
        </p:spPr>
        <p:txBody>
          <a:bodyPr vert="horz" wrap="square" lIns="91440" tIns="45720" rIns="91440" bIns="45720" anchor="t" anchorCtr="0"/>
          <a:lstStyle/>
          <a:p>
            <a:pPr marL="0" indent="12700" defTabSz="914400">
              <a:buNone/>
              <a:tabLst>
                <a:tab pos="3771900" algn="l"/>
              </a:tabLst>
            </a:pPr>
            <a:r>
              <a:rPr lang="zh-CN" altLang="en-US" sz="2000" dirty="0">
                <a:solidFill>
                  <a:schemeClr val="tx1"/>
                </a:solidFill>
                <a:latin typeface="Times New Roman" panose="02020603050405020304" pitchFamily="18" charset="0"/>
              </a:rPr>
              <a:t>words</a:t>
            </a:r>
            <a:endParaRPr lang="zh-CN" altLang="en-US" sz="200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agenda n. 议程	adjourn v. 休会；延期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adjournment n. 休会；延期 	approve v. 批准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committee n. 委员会 	consensus n. 一致意见</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decision n. 决议	executive a. 执行的；实行的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minutes n. 会议记录	preside v. 主持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proposal n. 建议 	submit v. 提交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unanimously adv. 全体一致地  	vote  v. 投票</a:t>
            </a:r>
            <a:endParaRPr lang="zh-CN" altLang="en-US" sz="2000" b="0" dirty="0">
              <a:solidFill>
                <a:schemeClr val="tx1"/>
              </a:solidFill>
              <a:latin typeface="Times New Roman" panose="02020603050405020304" pitchFamily="18" charset="0"/>
            </a:endParaRPr>
          </a:p>
          <a:p>
            <a:pPr marL="0" indent="12700" defTabSz="914400">
              <a:tabLst>
                <a:tab pos="3771900" algn="l"/>
              </a:tabLst>
            </a:pP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dirty="0">
                <a:solidFill>
                  <a:schemeClr val="tx1"/>
                </a:solidFill>
                <a:latin typeface="Times New Roman" panose="02020603050405020304" pitchFamily="18" charset="0"/>
              </a:rPr>
              <a:t>Phrases</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articles of association 公司章程	attendance list 出席名单    </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casting vote 决定票	extraordinary meeting  特别会议</a:t>
            </a:r>
            <a:endParaRPr lang="zh-CN" altLang="en-US" sz="2000" b="0" dirty="0">
              <a:solidFill>
                <a:schemeClr val="tx1"/>
              </a:solidFill>
              <a:latin typeface="Times New Roman" panose="02020603050405020304" pitchFamily="18" charset="0"/>
            </a:endParaRPr>
          </a:p>
          <a:p>
            <a:pPr marL="0" indent="12700" defTabSz="914400">
              <a:buNone/>
              <a:tabLst>
                <a:tab pos="3771900" algn="l"/>
              </a:tabLst>
            </a:pPr>
            <a:r>
              <a:rPr lang="zh-CN" altLang="en-US" sz="2000" b="0" dirty="0">
                <a:solidFill>
                  <a:schemeClr val="tx1"/>
                </a:solidFill>
                <a:latin typeface="Times New Roman" panose="02020603050405020304" pitchFamily="18" charset="0"/>
              </a:rPr>
              <a:t>new business 新议题	take minutes 做会议记录</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1030288" y="595313"/>
            <a:ext cx="7389812" cy="5695950"/>
          </a:xfrm>
        </p:spPr>
        <p:txBody>
          <a:bodyPr vert="horz" wrap="square" lIns="91440" tIns="45720" rIns="91440" bIns="45720" anchor="t" anchorCtr="0"/>
          <a:lstStyle/>
          <a:p>
            <a:pPr marL="609600" indent="-609600">
              <a:buFont typeface="Wingdings" panose="05000000000000000000" pitchFamily="2" charset="2"/>
              <a:buAutoNum type="arabicPeriod" startAt="2"/>
            </a:pPr>
            <a:r>
              <a:rPr lang="zh-CN" altLang="en-US" sz="2000" dirty="0">
                <a:solidFill>
                  <a:srgbClr val="282917"/>
                </a:solidFill>
                <a:latin typeface="Times New Roman" panose="02020603050405020304" pitchFamily="18" charset="0"/>
                <a:cs typeface="Times New Roman" panose="02020603050405020304" pitchFamily="18" charset="0"/>
              </a:rPr>
              <a:t>Sentence Structures</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(1)The attendance included… 参会人员有……</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attendance 出席人员，参会人员</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eg. There was a large/small attendance at the meeting. (出席本次会议人数较多/较少。)</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(2) The meeting was presided over by… (sb. presided over the meeting.) 本会议由……主持。</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eg. They asked if I would preside over the committee meeting. </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他们问我是否主持委员会会议。</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(3) The chairman called meeting to order. 主席宣布开会。</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call…to order 宣布开会</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eg. The regular meeting was called to order by Li Chen at 14:00. </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常务会于下午14点由李晨宣布开会。</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(4) The minutes of last meeting were approved and signed. </a:t>
            </a:r>
            <a:endParaRPr lang="zh-CN" altLang="en-US" sz="2000" b="0" dirty="0">
              <a:solidFill>
                <a:schemeClr val="tx1"/>
              </a:solidFill>
              <a:latin typeface="Times New Roman" panose="02020603050405020304" pitchFamily="18" charset="0"/>
            </a:endParaRPr>
          </a:p>
          <a:p>
            <a:pPr marL="609600" indent="-609600">
              <a:buNone/>
            </a:pPr>
            <a:r>
              <a:rPr lang="zh-CN" altLang="en-US" sz="2000" b="0" dirty="0">
                <a:solidFill>
                  <a:schemeClr val="tx1"/>
                </a:solidFill>
                <a:latin typeface="Times New Roman" panose="02020603050405020304" pitchFamily="18" charset="0"/>
              </a:rPr>
              <a:t>     上次的会议记录已通过并签署。</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内容占位符 2"/>
          <p:cNvSpPr>
            <a:spLocks noGrp="1" noChangeArrowheads="1"/>
          </p:cNvSpPr>
          <p:nvPr>
            <p:ph idx="4294967295"/>
          </p:nvPr>
        </p:nvSpPr>
        <p:spPr/>
        <p:txBody>
          <a:bodyPr/>
          <a:lstStyle/>
          <a:p>
            <a:pPr>
              <a:buFont typeface="Wingdings" panose="05000000000000000000" pitchFamily="2" charset="2"/>
              <a:buNone/>
            </a:pPr>
            <a:r>
              <a:rPr lang="zh-CN" altLang="en-US" sz="2000" b="0" smtClean="0">
                <a:solidFill>
                  <a:schemeClr val="tx1"/>
                </a:solidFill>
                <a:latin typeface="Times New Roman" panose="02020603050405020304" pitchFamily="18" charset="0"/>
              </a:rPr>
              <a:t>(5) The meeting was moved by… and seconded … by… </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决议是由……作出的，得到了……的附议。</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eg. The meeting was moved by Mr. Liu and seconded by all the present members.  </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会议由刘经理作出决议并得到了全体与会成员的附议。</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(6) Several appointments and dismissals were announced at the meeting. 会上作出了几项任免。</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(7) … was approved unanimously… 一致批准，通过。</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eg. His proposal was approved unanimously by the delegates.  </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他的提案得到了与会代表的一致通过。</a:t>
            </a:r>
            <a:endParaRPr lang="zh-CN" altLang="en-US" sz="2000" b="0" smtClean="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内容占位符 2"/>
          <p:cNvSpPr>
            <a:spLocks noGrp="1"/>
          </p:cNvSpPr>
          <p:nvPr>
            <p:ph idx="4294967295"/>
          </p:nvPr>
        </p:nvSpPr>
        <p:spPr/>
        <p:txBody>
          <a:bodyPr/>
          <a:lstStyle/>
          <a:p>
            <a:pPr>
              <a:buFont typeface="Wingdings" panose="05000000000000000000" pitchFamily="2" charset="2"/>
              <a:buNone/>
            </a:pPr>
            <a:r>
              <a:rPr lang="zh-CN" altLang="en-US" sz="2000" b="0" dirty="0" smtClean="0">
                <a:solidFill>
                  <a:schemeClr val="tx1"/>
                </a:solidFill>
                <a:latin typeface="Times New Roman" panose="02020603050405020304" pitchFamily="18" charset="0"/>
              </a:rPr>
              <a:t>(8) The next meeting was scheduled for …(It was agreed that the next meeting would be held on …) </a:t>
            </a:r>
            <a:endParaRPr lang="zh-CN" altLang="en-US" sz="2000" b="0" dirty="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dirty="0" smtClean="0">
                <a:solidFill>
                  <a:schemeClr val="tx1"/>
                </a:solidFill>
                <a:latin typeface="Times New Roman" panose="02020603050405020304" pitchFamily="18" charset="0"/>
              </a:rPr>
              <a:t>      下次会议将在……召开。</a:t>
            </a:r>
            <a:endParaRPr lang="zh-CN" altLang="en-US" sz="2000" b="0" dirty="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dirty="0" smtClean="0">
                <a:solidFill>
                  <a:schemeClr val="tx1"/>
                </a:solidFill>
                <a:latin typeface="Times New Roman" panose="02020603050405020304" pitchFamily="18" charset="0"/>
              </a:rPr>
              <a:t>     eg. The next meeting scheduled for 20 December will be postponed because of the coming Christmas.</a:t>
            </a:r>
            <a:endParaRPr lang="zh-CN" altLang="en-US" sz="2000" b="0" dirty="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dirty="0" smtClean="0">
                <a:solidFill>
                  <a:schemeClr val="tx1"/>
                </a:solidFill>
                <a:latin typeface="Times New Roman" panose="02020603050405020304" pitchFamily="18" charset="0"/>
              </a:rPr>
              <a:t>     由</a:t>
            </a:r>
            <a:r>
              <a:rPr lang="zh-CN" altLang="en-US" sz="2000" b="0" dirty="0" smtClean="0">
                <a:solidFill>
                  <a:schemeClr val="tx1"/>
                </a:solidFill>
                <a:latin typeface="Times New Roman" panose="02020603050405020304" pitchFamily="18" charset="0"/>
              </a:rPr>
              <a:t>于圣诞节原因，下次12月20日召开的会议将推迟。</a:t>
            </a:r>
            <a:endParaRPr lang="zh-CN" altLang="en-US" sz="2000" b="0" dirty="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dirty="0" smtClean="0">
                <a:solidFill>
                  <a:schemeClr val="tx1"/>
                </a:solidFill>
                <a:latin typeface="Times New Roman" panose="02020603050405020304" pitchFamily="18" charset="0"/>
              </a:rPr>
              <a:t>(9) The meeting was adjourned at 15:00. 休会时间是下午15:00.</a:t>
            </a:r>
            <a:endParaRPr lang="zh-CN" altLang="en-US" sz="2000" b="0" dirty="0" smtClean="0">
              <a:solidFill>
                <a:schemeClr val="tx1"/>
              </a:solidFill>
              <a:latin typeface="Times New Roman" panose="02020603050405020304" pitchFamily="18" charset="0"/>
            </a:endParaRPr>
          </a:p>
          <a:p>
            <a:pPr>
              <a:buFont typeface="Wingdings" panose="05000000000000000000" pitchFamily="2" charset="2"/>
              <a:buNone/>
            </a:pPr>
            <a:endParaRPr lang="zh-CN" altLang="en-US" sz="2000" b="0" dirty="0" smtClean="0">
              <a:solidFill>
                <a:srgbClr val="282917"/>
              </a:solidFill>
              <a:latin typeface="Times New Roman" panose="02020603050405020304" pitchFamily="18" charset="0"/>
            </a:endParaRPr>
          </a:p>
          <a:p>
            <a:pPr>
              <a:buFont typeface="Wingdings" panose="05000000000000000000" pitchFamily="2" charset="2"/>
              <a:buNone/>
            </a:pPr>
            <a:endParaRPr lang="zh-CN" altLang="en-US" sz="2000" dirty="0" smtClean="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1"/>
          </p:nvPr>
        </p:nvSpPr>
        <p:spPr>
          <a:xfrm>
            <a:off x="1416050" y="1741488"/>
            <a:ext cx="7477125" cy="4438650"/>
          </a:xfrm>
        </p:spPr>
        <p:txBody>
          <a:bodyPr vert="horz" wrap="square" lIns="91440" tIns="45720" rIns="91440" bIns="45720" anchor="t" anchorCtr="0"/>
          <a:lstStyle/>
          <a:p>
            <a:pPr marL="444500" indent="-444500">
              <a:buNone/>
            </a:pPr>
            <a:r>
              <a:rPr lang="zh-CN" altLang="en-US" sz="2000" dirty="0">
                <a:solidFill>
                  <a:srgbClr val="282917"/>
                </a:solidFill>
                <a:latin typeface="Times New Roman" panose="02020603050405020304" pitchFamily="18" charset="0"/>
                <a:cs typeface="Times New Roman" panose="02020603050405020304" pitchFamily="18" charset="0"/>
              </a:rPr>
              <a:t>In this unit, you will learn: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444500" indent="-444500"/>
            <a:r>
              <a:rPr lang="zh-CN" altLang="en-US" sz="2000" b="0" dirty="0" smtClean="0">
                <a:solidFill>
                  <a:srgbClr val="282917"/>
                </a:solidFill>
                <a:latin typeface="Times New Roman" panose="02020603050405020304" pitchFamily="18" charset="0"/>
                <a:cs typeface="Times New Roman" panose="02020603050405020304" pitchFamily="18" charset="0"/>
              </a:rPr>
              <a:t>the </a:t>
            </a:r>
            <a:r>
              <a:rPr lang="zh-CN" altLang="en-US" sz="2000" b="0" dirty="0">
                <a:solidFill>
                  <a:srgbClr val="282917"/>
                </a:solidFill>
                <a:latin typeface="Times New Roman" panose="02020603050405020304" pitchFamily="18" charset="0"/>
                <a:cs typeface="Times New Roman" panose="02020603050405020304" pitchFamily="18" charset="0"/>
              </a:rPr>
              <a:t>connotation of a meeting minute;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444500" indent="-444500"/>
            <a:r>
              <a:rPr lang="zh-CN" altLang="en-US" sz="2000" b="0" dirty="0" smtClean="0">
                <a:solidFill>
                  <a:srgbClr val="282917"/>
                </a:solidFill>
                <a:latin typeface="Times New Roman" panose="02020603050405020304" pitchFamily="18" charset="0"/>
                <a:cs typeface="Times New Roman" panose="02020603050405020304" pitchFamily="18" charset="0"/>
              </a:rPr>
              <a:t>the </a:t>
            </a:r>
            <a:r>
              <a:rPr lang="zh-CN" altLang="en-US" sz="2000" b="0" dirty="0">
                <a:solidFill>
                  <a:srgbClr val="282917"/>
                </a:solidFill>
                <a:latin typeface="Times New Roman" panose="02020603050405020304" pitchFamily="18" charset="0"/>
                <a:cs typeface="Times New Roman" panose="02020603050405020304" pitchFamily="18" charset="0"/>
              </a:rPr>
              <a:t>format and the content of minutes;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444500" indent="-444500"/>
            <a:r>
              <a:rPr lang="en-US" altLang="zh-CN" sz="2000" b="0" dirty="0" smtClean="0">
                <a:solidFill>
                  <a:srgbClr val="282917"/>
                </a:solidFill>
                <a:latin typeface="Times New Roman" panose="02020603050405020304" pitchFamily="18" charset="0"/>
                <a:cs typeface="Times New Roman" panose="02020603050405020304" pitchFamily="18" charset="0"/>
              </a:rPr>
              <a:t>how </a:t>
            </a:r>
            <a:r>
              <a:rPr lang="zh-CN" altLang="en-US" sz="2000" b="0" dirty="0" smtClean="0">
                <a:solidFill>
                  <a:srgbClr val="282917"/>
                </a:solidFill>
                <a:latin typeface="Times New Roman" panose="02020603050405020304" pitchFamily="18" charset="0"/>
                <a:cs typeface="Times New Roman" panose="02020603050405020304" pitchFamily="18" charset="0"/>
              </a:rPr>
              <a:t>to </a:t>
            </a:r>
            <a:r>
              <a:rPr lang="zh-CN" altLang="en-US" sz="2000" b="0" dirty="0">
                <a:solidFill>
                  <a:srgbClr val="282917"/>
                </a:solidFill>
                <a:latin typeface="Times New Roman" panose="02020603050405020304" pitchFamily="18" charset="0"/>
                <a:cs typeface="Times New Roman" panose="02020603050405020304" pitchFamily="18" charset="0"/>
              </a:rPr>
              <a:t>apply some useful expressions in practice;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444500" indent="-444500"/>
            <a:r>
              <a:rPr lang="en-US" altLang="zh-CN" sz="2000" b="0" dirty="0" smtClean="0">
                <a:solidFill>
                  <a:srgbClr val="282917"/>
                </a:solidFill>
                <a:latin typeface="Times New Roman" panose="02020603050405020304" pitchFamily="18" charset="0"/>
                <a:cs typeface="Times New Roman" panose="02020603050405020304" pitchFamily="18" charset="0"/>
              </a:rPr>
              <a:t>how </a:t>
            </a:r>
            <a:r>
              <a:rPr lang="zh-CN" altLang="en-US" sz="2000" b="0" dirty="0" smtClean="0">
                <a:solidFill>
                  <a:srgbClr val="282917"/>
                </a:solidFill>
                <a:latin typeface="Times New Roman" panose="02020603050405020304" pitchFamily="18" charset="0"/>
                <a:cs typeface="Times New Roman" panose="02020603050405020304" pitchFamily="18" charset="0"/>
              </a:rPr>
              <a:t>to</a:t>
            </a:r>
            <a:r>
              <a:rPr lang="en-US" altLang="zh-CN" sz="2000" b="0" dirty="0" smtClean="0">
                <a:solidFill>
                  <a:srgbClr val="282917"/>
                </a:solidFill>
                <a:latin typeface="Times New Roman" panose="02020603050405020304" pitchFamily="18" charset="0"/>
                <a:cs typeface="Times New Roman" panose="02020603050405020304" pitchFamily="18" charset="0"/>
              </a:rPr>
              <a:t> </a:t>
            </a:r>
            <a:r>
              <a:rPr lang="en-US" altLang="zh-CN" sz="2000" b="0" dirty="0" smtClean="0">
                <a:solidFill>
                  <a:srgbClr val="282917"/>
                </a:solidFill>
                <a:latin typeface="Times New Roman" panose="02020603050405020304" pitchFamily="18" charset="0"/>
                <a:cs typeface="Times New Roman" panose="02020603050405020304" pitchFamily="18" charset="0"/>
              </a:rPr>
              <a:t>take minutes with correct layout and sufficient information</a:t>
            </a:r>
            <a:r>
              <a:rPr lang="en-US" altLang="zh-CN" sz="2000" b="0" dirty="0" smtClean="0">
                <a:solidFill>
                  <a:srgbClr val="282917"/>
                </a:solidFill>
                <a:latin typeface="Times New Roman" panose="02020603050405020304" pitchFamily="18" charset="0"/>
                <a:cs typeface="Times New Roman" panose="02020603050405020304" pitchFamily="18" charset="0"/>
              </a:rPr>
              <a:t>;</a:t>
            </a:r>
            <a:endParaRPr lang="en-US" altLang="zh-CN" sz="2000" b="0" dirty="0" smtClean="0">
              <a:solidFill>
                <a:srgbClr val="282917"/>
              </a:solidFill>
              <a:latin typeface="Times New Roman" panose="02020603050405020304" pitchFamily="18" charset="0"/>
              <a:cs typeface="Times New Roman" panose="02020603050405020304" pitchFamily="18" charset="0"/>
            </a:endParaRPr>
          </a:p>
          <a:p>
            <a:pPr marL="444500" indent="-444500"/>
            <a:r>
              <a:rPr lang="en-US" altLang="zh-CN" sz="2000" b="0" dirty="0" smtClean="0">
                <a:solidFill>
                  <a:srgbClr val="282917"/>
                </a:solidFill>
                <a:latin typeface="Times New Roman" panose="02020603050405020304" pitchFamily="18" charset="0"/>
                <a:ea typeface="Times New Roman" panose="02020603050405020304" pitchFamily="18" charset="0"/>
              </a:rPr>
              <a:t>the </a:t>
            </a:r>
            <a:r>
              <a:rPr lang="en-US" altLang="zh-CN" sz="2000" b="0" dirty="0" smtClean="0">
                <a:solidFill>
                  <a:srgbClr val="282917"/>
                </a:solidFill>
                <a:latin typeface="Times New Roman" panose="02020603050405020304" pitchFamily="18" charset="0"/>
                <a:ea typeface="Times New Roman" panose="02020603050405020304" pitchFamily="18" charset="0"/>
              </a:rPr>
              <a:t>workplace requirements and ethics for writing minutes</a:t>
            </a:r>
            <a:r>
              <a:rPr lang="en-US" altLang="zh-CN" sz="2000" b="0" dirty="0" smtClean="0">
                <a:solidFill>
                  <a:srgbClr val="282917"/>
                </a:solidFill>
                <a:latin typeface="Times New Roman" panose="02020603050405020304" pitchFamily="18" charset="0"/>
                <a:ea typeface="Times New Roman" panose="02020603050405020304" pitchFamily="18" charset="0"/>
              </a:rPr>
              <a:t>.</a:t>
            </a:r>
            <a:endParaRPr lang="en-US" altLang="zh-CN" sz="2000" b="0" dirty="0" smtClean="0">
              <a:solidFill>
                <a:srgbClr val="282917"/>
              </a:solidFill>
              <a:latin typeface="Times New Roman" panose="02020603050405020304" pitchFamily="18" charset="0"/>
              <a:ea typeface="Times New Roman" panose="02020603050405020304" pitchFamily="18" charset="0"/>
            </a:endParaRPr>
          </a:p>
          <a:p>
            <a:pPr marL="444500" indent="-444500">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5123" name="标题 1"/>
          <p:cNvSpPr>
            <a:spLocks noGrp="1"/>
          </p:cNvSpPr>
          <p:nvPr>
            <p:ph type="title"/>
          </p:nvPr>
        </p:nvSpPr>
        <p:spPr>
          <a:xfrm>
            <a:off x="1185863" y="301625"/>
            <a:ext cx="7958137" cy="1011238"/>
          </a:xfrm>
        </p:spPr>
        <p:txBody>
          <a:bodyPr vert="horz" wrap="square" lIns="91440" tIns="45720" rIns="91440" bIns="45720" anchor="ctr" anchorCtr="0"/>
          <a:lstStyle/>
          <a:p>
            <a:br>
              <a:rPr lang="zh-CN" altLang="en-US" dirty="0">
                <a:solidFill>
                  <a:schemeClr val="tx1"/>
                </a:solidFill>
              </a:rPr>
            </a:br>
            <a:r>
              <a:rPr lang="zh-CN" altLang="en-US" dirty="0">
                <a:solidFill>
                  <a:srgbClr val="282917"/>
                </a:solidFill>
                <a:latin typeface="Times New Roman" panose="02020603050405020304" pitchFamily="18" charset="0"/>
                <a:cs typeface="Times New Roman" panose="02020603050405020304" pitchFamily="18" charset="0"/>
              </a:rPr>
              <a:t>Ⅰ. </a:t>
            </a:r>
            <a:r>
              <a:rPr lang="zh-CN" altLang="en-US" u="sng" dirty="0">
                <a:solidFill>
                  <a:srgbClr val="282917"/>
                </a:solidFill>
                <a:latin typeface="Times New Roman" panose="02020603050405020304" pitchFamily="18" charset="0"/>
                <a:cs typeface="Times New Roman" panose="02020603050405020304" pitchFamily="18" charset="0"/>
              </a:rPr>
              <a:t>Learning Objectives</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chemeClr val="tx1"/>
                </a:solidFill>
              </a:rPr>
            </a:b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arn(inVertical)">
                                      <p:cBhvr>
                                        <p:cTn id="7"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26627"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26628" name="AutoShape 14"/>
          <p:cNvSpPr/>
          <p:nvPr/>
        </p:nvSpPr>
        <p:spPr>
          <a:xfrm>
            <a:off x="1214438" y="1120775"/>
            <a:ext cx="4802187" cy="4826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None/>
            </a:pPr>
            <a:r>
              <a:rPr lang="en-US" altLang="zh-CN" sz="2000" i="1" dirty="0">
                <a:solidFill>
                  <a:schemeClr val="tx1"/>
                </a:solidFill>
                <a:latin typeface="Times New Roman" panose="02020603050405020304" pitchFamily="18" charset="0"/>
              </a:rPr>
              <a:t>Tips for effective minutes taking</a:t>
            </a:r>
            <a:endParaRPr lang="en-US" altLang="zh-CN" sz="2000" i="1" dirty="0">
              <a:solidFill>
                <a:schemeClr val="tx1"/>
              </a:solidFill>
              <a:latin typeface="Times New Roman" panose="02020603050405020304" pitchFamily="18" charset="0"/>
            </a:endParaRPr>
          </a:p>
        </p:txBody>
      </p:sp>
      <p:cxnSp>
        <p:nvCxnSpPr>
          <p:cNvPr id="26629" name="AutoShape 13"/>
          <p:cNvCxnSpPr/>
          <p:nvPr/>
        </p:nvCxnSpPr>
        <p:spPr>
          <a:xfrm>
            <a:off x="563563" y="2559050"/>
            <a:ext cx="46037" cy="4470400"/>
          </a:xfrm>
          <a:prstGeom prst="straightConnector1">
            <a:avLst/>
          </a:prstGeom>
          <a:ln w="9525" cap="rnd" cmpd="sng">
            <a:solidFill>
              <a:srgbClr val="000000"/>
            </a:solidFill>
            <a:prstDash val="sysDot"/>
            <a:headEnd type="none" w="med" len="med"/>
            <a:tailEnd type="none" w="med" len="med"/>
          </a:ln>
        </p:spPr>
      </p:cxnSp>
      <p:sp>
        <p:nvSpPr>
          <p:cNvPr id="26630"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None/>
            </a:pPr>
            <a:r>
              <a:rPr lang="en-US" altLang="zh-CN" sz="1600" dirty="0">
                <a:solidFill>
                  <a:schemeClr val="tx1"/>
                </a:solidFill>
                <a:latin typeface="Times New Roman" panose="02020603050405020304" pitchFamily="18" charset="0"/>
                <a:cs typeface="Times New Roman" panose="02020603050405020304" pitchFamily="18" charset="0"/>
              </a:rPr>
              <a:t>                                      </a:t>
            </a:r>
            <a:endParaRPr lang="en-US" altLang="zh-CN" sz="1800" dirty="0">
              <a:solidFill>
                <a:schemeClr val="tx1"/>
              </a:solidFill>
            </a:endParaRPr>
          </a:p>
        </p:txBody>
      </p:sp>
      <p:sp>
        <p:nvSpPr>
          <p:cNvPr id="26631"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endParaRPr lang="zh-CN" altLang="en-US" sz="1800" dirty="0">
              <a:solidFill>
                <a:schemeClr val="tx1"/>
              </a:solidFill>
            </a:endParaRPr>
          </a:p>
        </p:txBody>
      </p:sp>
      <p:sp>
        <p:nvSpPr>
          <p:cNvPr id="26632"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endParaRPr lang="en-US" altLang="zh-CN" sz="1800" dirty="0">
              <a:solidFill>
                <a:schemeClr val="tx1"/>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en-US" altLang="zh-CN" sz="1800" dirty="0">
                <a:solidFill>
                  <a:schemeClr val="tx1"/>
                </a:solidFill>
                <a:latin typeface="Times New Roman" panose="02020603050405020304" pitchFamily="18" charset="0"/>
                <a:cs typeface="Times New Roman" panose="02020603050405020304" pitchFamily="18" charset="0"/>
              </a:rPr>
              <a:t>   </a:t>
            </a:r>
            <a:endParaRPr lang="en-US" altLang="zh-CN" sz="800" dirty="0">
              <a:solidFill>
                <a:schemeClr val="tx1"/>
              </a:solidFill>
            </a:endParaRPr>
          </a:p>
          <a:p>
            <a:pPr marL="0" lvl="0" indent="0">
              <a:spcBef>
                <a:spcPct val="0"/>
              </a:spcBef>
              <a:buSzTx/>
              <a:buFont typeface="Arial" panose="020B0604020202020204" pitchFamily="34" charset="0"/>
              <a:buNone/>
            </a:pPr>
            <a:endParaRPr lang="en-US" altLang="zh-CN" sz="1800" dirty="0">
              <a:solidFill>
                <a:schemeClr val="tx1"/>
              </a:solidFill>
            </a:endParaRPr>
          </a:p>
        </p:txBody>
      </p:sp>
      <p:sp>
        <p:nvSpPr>
          <p:cNvPr id="26633" name="AutoShape 23"/>
          <p:cNvSpPr/>
          <p:nvPr/>
        </p:nvSpPr>
        <p:spPr>
          <a:xfrm>
            <a:off x="2174875" y="1871663"/>
            <a:ext cx="2184400" cy="700087"/>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zh-CN" altLang="en-US" sz="1600" b="0" dirty="0">
                <a:solidFill>
                  <a:schemeClr val="tx1"/>
                </a:solidFill>
                <a:latin typeface="Times New Roman" panose="02020603050405020304" pitchFamily="18" charset="0"/>
              </a:rPr>
              <a:t>Present the basic situation of the meeting. 呈现会议基本情况</a:t>
            </a:r>
            <a:endParaRPr lang="zh-CN" altLang="en-US" sz="1600" dirty="0">
              <a:solidFill>
                <a:schemeClr val="tx1"/>
              </a:solidFill>
              <a:latin typeface="Times New Roman" panose="02020603050405020304" pitchFamily="18" charset="0"/>
            </a:endParaRPr>
          </a:p>
        </p:txBody>
      </p:sp>
      <p:sp>
        <p:nvSpPr>
          <p:cNvPr id="26634" name="AutoShape 24"/>
          <p:cNvSpPr/>
          <p:nvPr/>
        </p:nvSpPr>
        <p:spPr>
          <a:xfrm>
            <a:off x="2181225" y="3911600"/>
            <a:ext cx="2184400" cy="750888"/>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zh-CN" altLang="en-US" sz="1600" b="0" dirty="0">
                <a:solidFill>
                  <a:schemeClr val="tx1"/>
                </a:solidFill>
                <a:latin typeface="Times New Roman" panose="02020603050405020304" pitchFamily="18" charset="0"/>
              </a:rPr>
              <a:t>Record the proceedings.</a:t>
            </a:r>
            <a:endParaRPr lang="zh-CN" altLang="en-US" sz="1600" b="0" dirty="0">
              <a:solidFill>
                <a:schemeClr val="tx1"/>
              </a:solidFill>
              <a:latin typeface="Times New Roman" panose="02020603050405020304" pitchFamily="18" charset="0"/>
            </a:endParaRPr>
          </a:p>
          <a:p>
            <a:pPr marL="88900" lvl="0" indent="0" algn="just">
              <a:buNone/>
            </a:pPr>
            <a:r>
              <a:rPr lang="zh-CN" altLang="en-US" sz="1600" b="0" dirty="0">
                <a:solidFill>
                  <a:schemeClr val="tx1"/>
                </a:solidFill>
                <a:latin typeface="Times New Roman" panose="02020603050405020304" pitchFamily="18" charset="0"/>
              </a:rPr>
              <a:t>记录会议主要内容 </a:t>
            </a:r>
            <a:endParaRPr lang="zh-CN" altLang="en-US" sz="1600" dirty="0">
              <a:solidFill>
                <a:schemeClr val="tx1"/>
              </a:solidFill>
              <a:latin typeface="Times New Roman" panose="02020603050405020304" pitchFamily="18" charset="0"/>
            </a:endParaRPr>
          </a:p>
        </p:txBody>
      </p:sp>
      <p:sp>
        <p:nvSpPr>
          <p:cNvPr id="26635" name="AutoShape 25"/>
          <p:cNvSpPr/>
          <p:nvPr/>
        </p:nvSpPr>
        <p:spPr>
          <a:xfrm>
            <a:off x="4559300" y="1806575"/>
            <a:ext cx="3860800" cy="860425"/>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en-US" altLang="zh-CN" sz="1600" b="0" dirty="0">
                <a:solidFill>
                  <a:schemeClr val="tx1"/>
                </a:solidFill>
                <a:latin typeface="Times New Roman" panose="02020603050405020304" pitchFamily="18" charset="0"/>
              </a:rPr>
              <a:t>Use headings, sub-headings or bullet points. Keep the basic information of the meeting in good order. </a:t>
            </a:r>
            <a:endParaRPr lang="en-US" altLang="zh-CN" sz="1600" dirty="0">
              <a:solidFill>
                <a:schemeClr val="tx1"/>
              </a:solidFill>
              <a:latin typeface="Times New Roman" panose="02020603050405020304" pitchFamily="18" charset="0"/>
            </a:endParaRPr>
          </a:p>
        </p:txBody>
      </p:sp>
      <p:sp>
        <p:nvSpPr>
          <p:cNvPr id="26636" name="AutoShape 26"/>
          <p:cNvSpPr/>
          <p:nvPr/>
        </p:nvSpPr>
        <p:spPr>
          <a:xfrm>
            <a:off x="4524375" y="2792413"/>
            <a:ext cx="3962400" cy="2433637"/>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72000" tIns="72000" rIns="72000" bIns="7200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en-US" altLang="zh-CN" sz="1600" b="0" dirty="0">
                <a:solidFill>
                  <a:schemeClr val="tx1"/>
                </a:solidFill>
                <a:latin typeface="Times New Roman" panose="02020603050405020304" pitchFamily="18" charset="0"/>
              </a:rPr>
              <a:t>Minutes serves as an objective record of proceedings of the meeting. Secretaries are not allowed to put personal opinions and comments in the minutes. Minutes must be accurate, brief avoiding any unnecessary information. The reports by officers; old and new business; resolutions, etc are involved clearly in minutes. Use passive voice and formal words to state the events.</a:t>
            </a:r>
            <a:endParaRPr lang="en-US" altLang="zh-CN" sz="1600" dirty="0">
              <a:solidFill>
                <a:schemeClr val="tx1"/>
              </a:solidFill>
              <a:latin typeface="Times New Roman" panose="02020603050405020304" pitchFamily="18" charset="0"/>
            </a:endParaRPr>
          </a:p>
        </p:txBody>
      </p:sp>
      <p:sp>
        <p:nvSpPr>
          <p:cNvPr id="26637" name="AutoShape 27"/>
          <p:cNvSpPr/>
          <p:nvPr/>
        </p:nvSpPr>
        <p:spPr>
          <a:xfrm>
            <a:off x="4603750" y="5410200"/>
            <a:ext cx="3975100" cy="1273175"/>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en-US" altLang="zh-CN" sz="1600" b="0" dirty="0">
                <a:solidFill>
                  <a:schemeClr val="tx1"/>
                </a:solidFill>
                <a:latin typeface="Times New Roman" panose="02020603050405020304" pitchFamily="18" charset="0"/>
              </a:rPr>
              <a:t>Minutes are usually taken by secretaries who will not speak at the meeting. The ending includes complimentary close  “respectfully submitted”, the handwritten and typewritten signature of the secretaries. </a:t>
            </a:r>
            <a:endParaRPr lang="en-US" altLang="zh-CN" sz="1600" dirty="0">
              <a:solidFill>
                <a:schemeClr val="tx1"/>
              </a:solidFill>
              <a:latin typeface="Times New Roman" panose="02020603050405020304" pitchFamily="18" charset="0"/>
            </a:endParaRPr>
          </a:p>
        </p:txBody>
      </p:sp>
      <p:sp>
        <p:nvSpPr>
          <p:cNvPr id="26638" name="AutoShape 28"/>
          <p:cNvSpPr/>
          <p:nvPr/>
        </p:nvSpPr>
        <p:spPr>
          <a:xfrm>
            <a:off x="2187575" y="5802313"/>
            <a:ext cx="2120900" cy="790575"/>
          </a:xfrm>
          <a:prstGeom prst="flowChartAlternateProcess">
            <a:avLst/>
          </a:prstGeom>
          <a:solidFill>
            <a:srgbClr val="FFFFFF"/>
          </a:solidFill>
          <a:ln w="9525" cap="rnd" cmpd="sng">
            <a:solidFill>
              <a:srgbClr val="000000"/>
            </a:solidFill>
            <a:prstDash val="sysDot"/>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88900" lvl="0" indent="0" algn="just">
              <a:buNone/>
            </a:pPr>
            <a:r>
              <a:rPr lang="zh-CN" altLang="en-US" sz="1600" b="0" dirty="0">
                <a:solidFill>
                  <a:schemeClr val="tx1"/>
                </a:solidFill>
                <a:latin typeface="Times New Roman" panose="02020603050405020304" pitchFamily="18" charset="0"/>
              </a:rPr>
              <a:t>Provide signature of the recorder. 提供记录人签名</a:t>
            </a:r>
            <a:endParaRPr lang="zh-CN" altLang="en-US" sz="1600" dirty="0">
              <a:solidFill>
                <a:schemeClr val="tx1"/>
              </a:solidFill>
              <a:latin typeface="Times New Roman" panose="02020603050405020304" pitchFamily="18" charset="0"/>
            </a:endParaRPr>
          </a:p>
        </p:txBody>
      </p:sp>
      <p:sp>
        <p:nvSpPr>
          <p:cNvPr id="26639" name="Line 30"/>
          <p:cNvSpPr/>
          <p:nvPr/>
        </p:nvSpPr>
        <p:spPr>
          <a:xfrm>
            <a:off x="1774825" y="2181225"/>
            <a:ext cx="419100" cy="0"/>
          </a:xfrm>
          <a:prstGeom prst="line">
            <a:avLst/>
          </a:prstGeom>
          <a:ln w="9525" cap="rnd" cmpd="sng">
            <a:solidFill>
              <a:srgbClr val="000000"/>
            </a:solidFill>
            <a:prstDash val="sysDot"/>
            <a:headEnd type="none" w="med" len="med"/>
            <a:tailEnd type="none" w="med" len="med"/>
          </a:ln>
        </p:spPr>
      </p:sp>
      <p:sp>
        <p:nvSpPr>
          <p:cNvPr id="26640" name="Line 31"/>
          <p:cNvSpPr/>
          <p:nvPr/>
        </p:nvSpPr>
        <p:spPr>
          <a:xfrm>
            <a:off x="1793875" y="4321175"/>
            <a:ext cx="406400" cy="12700"/>
          </a:xfrm>
          <a:prstGeom prst="line">
            <a:avLst/>
          </a:prstGeom>
          <a:ln w="9525" cap="rnd" cmpd="sng">
            <a:solidFill>
              <a:srgbClr val="000000"/>
            </a:solidFill>
            <a:prstDash val="sysDot"/>
            <a:headEnd type="none" w="med" len="med"/>
            <a:tailEnd type="none" w="med" len="med"/>
          </a:ln>
        </p:spPr>
      </p:sp>
      <p:sp>
        <p:nvSpPr>
          <p:cNvPr id="26641" name="Line 33"/>
          <p:cNvSpPr/>
          <p:nvPr/>
        </p:nvSpPr>
        <p:spPr>
          <a:xfrm flipH="1">
            <a:off x="1728788" y="1595438"/>
            <a:ext cx="12700" cy="4708525"/>
          </a:xfrm>
          <a:prstGeom prst="line">
            <a:avLst/>
          </a:prstGeom>
          <a:ln w="9525" cap="rnd" cmpd="sng">
            <a:solidFill>
              <a:srgbClr val="000000"/>
            </a:solidFill>
            <a:prstDash val="sysDot"/>
            <a:headEnd type="none" w="med" len="med"/>
            <a:tailEnd type="none" w="med" len="med"/>
          </a:ln>
        </p:spPr>
      </p:sp>
      <p:sp>
        <p:nvSpPr>
          <p:cNvPr id="26642" name="Line 34"/>
          <p:cNvSpPr/>
          <p:nvPr/>
        </p:nvSpPr>
        <p:spPr>
          <a:xfrm>
            <a:off x="1768475" y="6289675"/>
            <a:ext cx="406400" cy="12700"/>
          </a:xfrm>
          <a:prstGeom prst="line">
            <a:avLst/>
          </a:prstGeom>
          <a:ln w="9525" cap="rnd" cmpd="sng">
            <a:solidFill>
              <a:srgbClr val="000000"/>
            </a:solidFill>
            <a:prstDash val="sysDot"/>
            <a:headEnd type="none" w="med" len="med"/>
            <a:tailEnd type="none" w="med" len="med"/>
          </a:ln>
        </p:spPr>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26627" name="内容占位符 2"/>
          <p:cNvSpPr>
            <a:spLocks noGrp="1"/>
          </p:cNvSpPr>
          <p:nvPr>
            <p:ph idx="1"/>
          </p:nvPr>
        </p:nvSpPr>
        <p:spPr>
          <a:xfrm>
            <a:off x="1030288" y="1917700"/>
            <a:ext cx="72374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 The project was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moved</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by Brown, seconded by Johnson. (提议)</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2. Carl Black presented the report of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the marketing expenditure</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(市场营销支出)</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3. About $3,000 will be spent on the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promotional efforts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on the target market located in Argentina. (促销工作)</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29698" name="内容占位符 2"/>
          <p:cNvSpPr>
            <a:spLocks noGrp="1"/>
          </p:cNvSpPr>
          <p:nvPr/>
        </p:nvSpPr>
        <p:spPr>
          <a:xfrm>
            <a:off x="941388" y="23269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12700">
              <a:buNone/>
            </a:pPr>
            <a:r>
              <a:rPr lang="zh-CN" altLang="en-US" sz="2000" b="0" dirty="0">
                <a:latin typeface="Times New Roman" panose="02020603050405020304" pitchFamily="18" charset="0"/>
              </a:rPr>
              <a:t>1. 此项计划有布朗提议，得到了约翰逊的附议。</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r>
              <a:rPr lang="zh-CN" altLang="en-US" sz="2000" b="0" dirty="0">
                <a:latin typeface="Times New Roman" panose="02020603050405020304" pitchFamily="18" charset="0"/>
              </a:rPr>
              <a:t>2. 卡尔·布莱克做了市场营销支出的汇报。</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r>
              <a:rPr lang="zh-CN" altLang="en-US" sz="2000" b="0" dirty="0">
                <a:latin typeface="Times New Roman" panose="02020603050405020304" pitchFamily="18" charset="0"/>
              </a:rPr>
              <a:t>3. 大约3000美元将用于阿根廷目标市场的促销工作。</a:t>
            </a:r>
            <a:endParaRPr lang="zh-CN" altLang="en-US" sz="2000" b="0" dirty="0">
              <a:latin typeface="Times New Roman" panose="02020603050405020304" pitchFamily="18" charset="0"/>
            </a:endParaRPr>
          </a:p>
          <a:p>
            <a:pPr marL="88900" indent="12700">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1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9698">
                                            <p:txEl>
                                              <p:pRg st="0" end="0"/>
                                            </p:txEl>
                                          </p:spTgt>
                                        </p:tgtEl>
                                        <p:attrNameLst>
                                          <p:attrName>style.visibility</p:attrName>
                                        </p:attrNameLst>
                                      </p:cBhvr>
                                      <p:to>
                                        <p:strVal val="visible"/>
                                      </p:to>
                                    </p:set>
                                    <p:anim calcmode="lin" valueType="num">
                                      <p:cBhvr additive="base">
                                        <p:cTn id="12"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9698">
                                            <p:txEl>
                                              <p:pRg st="3" end="3"/>
                                            </p:txEl>
                                          </p:spTgt>
                                        </p:tgtEl>
                                        <p:attrNameLst>
                                          <p:attrName>style.visibility</p:attrName>
                                        </p:attrNameLst>
                                      </p:cBhvr>
                                      <p:to>
                                        <p:strVal val="visible"/>
                                      </p:to>
                                    </p:set>
                                    <p:anim calcmode="lin" valueType="num">
                                      <p:cBhvr additive="base">
                                        <p:cTn id="18" dur="500" fill="hold"/>
                                        <p:tgtEl>
                                          <p:spTgt spid="29698">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96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9698">
                                            <p:txEl>
                                              <p:pRg st="6" end="6"/>
                                            </p:txEl>
                                          </p:spTgt>
                                        </p:tgtEl>
                                        <p:attrNameLst>
                                          <p:attrName>style.visibility</p:attrName>
                                        </p:attrNameLst>
                                      </p:cBhvr>
                                      <p:to>
                                        <p:strVal val="visible"/>
                                      </p:to>
                                    </p:set>
                                    <p:anim calcmode="lin" valueType="num">
                                      <p:cBhvr additive="base">
                                        <p:cTn id="24" dur="500" fill="hold"/>
                                        <p:tgtEl>
                                          <p:spTgt spid="29698">
                                            <p:txEl>
                                              <p:pRg st="6" end="6"/>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969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9698">
                                            <p:txEl>
                                              <p:pRg st="7" end="7"/>
                                            </p:txEl>
                                          </p:spTgt>
                                        </p:tgtEl>
                                        <p:attrNameLst>
                                          <p:attrName>style.visibility</p:attrName>
                                        </p:attrNameLst>
                                      </p:cBhvr>
                                      <p:to>
                                        <p:strVal val="visible"/>
                                      </p:to>
                                    </p:set>
                                    <p:anim calcmode="lin" valueType="num">
                                      <p:cBhvr additive="base">
                                        <p:cTn id="30" dur="500" fill="hold"/>
                                        <p:tgtEl>
                                          <p:spTgt spid="29698">
                                            <p:txEl>
                                              <p:pRg st="7" end="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969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969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26627" name="内容占位符 2"/>
          <p:cNvSpPr>
            <a:spLocks noGrp="1"/>
          </p:cNvSpPr>
          <p:nvPr>
            <p:ph idx="1"/>
          </p:nvPr>
        </p:nvSpPr>
        <p:spPr>
          <a:xfrm>
            <a:off x="1030288" y="1917700"/>
            <a:ext cx="72374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4. The main discussion of the meeting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concerned</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major equipment that should be purchased by the end of the year.（关于）</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5.On the basis of her cost---benefit analysis and </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relative performance statistics</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it was decided, by majority vote, to recommend the purchase of a CBM X-12 copier. （相对性能统计数据）</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zh-CN" altLang="en-US" sz="2000" b="0" noProof="0" dirty="0">
                <a:ln>
                  <a:noFill/>
                </a:ln>
                <a:solidFill>
                  <a:schemeClr val="tx1"/>
                </a:solidFill>
                <a:effectLst/>
                <a:uLnTx/>
                <a:uFillTx/>
                <a:latin typeface="Times New Roman" panose="02020603050405020304" pitchFamily="18" charset="0"/>
                <a:sym typeface="+mn-ea"/>
              </a:rPr>
              <a:t>6. 会议在会议室举行，由史密斯先生</a:t>
            </a:r>
            <a:r>
              <a:rPr lang="zh-CN" altLang="en-US" sz="2000" b="0" u="dotted" noProof="0" dirty="0">
                <a:ln>
                  <a:noFill/>
                </a:ln>
                <a:solidFill>
                  <a:schemeClr val="tx1"/>
                </a:solidFill>
                <a:effectLst/>
                <a:uLnTx/>
                <a:uFillTx/>
                <a:latin typeface="Times New Roman" panose="02020603050405020304" pitchFamily="18" charset="0"/>
                <a:sym typeface="+mn-ea"/>
              </a:rPr>
              <a:t>主持</a:t>
            </a:r>
            <a:r>
              <a:rPr lang="zh-CN" altLang="en-US" sz="2000" b="0" noProof="0" dirty="0">
                <a:ln>
                  <a:noFill/>
                </a:ln>
                <a:solidFill>
                  <a:schemeClr val="tx1"/>
                </a:solidFill>
                <a:effectLst/>
                <a:uLnTx/>
                <a:uFillTx/>
                <a:latin typeface="Times New Roman" panose="02020603050405020304" pitchFamily="18" charset="0"/>
                <a:sym typeface="+mn-ea"/>
              </a:rPr>
              <a:t>。（preside over）</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2" name="内容占位符 2"/>
          <p:cNvSpPr>
            <a:spLocks noGrp="1"/>
          </p:cNvSpPr>
          <p:nvPr/>
        </p:nvSpPr>
        <p:spPr>
          <a:xfrm>
            <a:off x="920433" y="25936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12700">
              <a:lnSpc>
                <a:spcPct val="110000"/>
              </a:lnSpc>
              <a:buNone/>
            </a:pPr>
            <a:r>
              <a:rPr lang="zh-CN" altLang="en-US" sz="2000" b="0" dirty="0">
                <a:latin typeface="Times New Roman" panose="02020603050405020304" pitchFamily="18" charset="0"/>
              </a:rPr>
              <a:t>4. 本次会议主要讨论关于年底前购置的主要设备。</a:t>
            </a:r>
            <a:endParaRPr lang="zh-CN" altLang="en-US" sz="2000" b="0" dirty="0">
              <a:latin typeface="Times New Roman" panose="02020603050405020304" pitchFamily="18" charset="0"/>
            </a:endParaRPr>
          </a:p>
          <a:p>
            <a:pPr marL="88900" indent="12700">
              <a:lnSpc>
                <a:spcPct val="110000"/>
              </a:lnSpc>
              <a:buNone/>
            </a:pPr>
            <a:endParaRPr lang="zh-CN" altLang="en-US" sz="2000" b="0" dirty="0">
              <a:latin typeface="Times New Roman" panose="02020603050405020304" pitchFamily="18" charset="0"/>
            </a:endParaRPr>
          </a:p>
          <a:p>
            <a:pPr marL="88900" indent="12700">
              <a:lnSpc>
                <a:spcPct val="110000"/>
              </a:lnSpc>
              <a:buNone/>
            </a:pPr>
            <a:endParaRPr lang="zh-CN" altLang="en-US" sz="2000" b="0" dirty="0">
              <a:latin typeface="Times New Roman" panose="02020603050405020304" pitchFamily="18" charset="0"/>
            </a:endParaRPr>
          </a:p>
          <a:p>
            <a:pPr marL="88900" indent="12700">
              <a:lnSpc>
                <a:spcPct val="110000"/>
              </a:lnSpc>
              <a:buNone/>
            </a:pPr>
            <a:endParaRPr lang="zh-CN" altLang="en-US" sz="2000" b="0" dirty="0">
              <a:latin typeface="Times New Roman" panose="02020603050405020304" pitchFamily="18" charset="0"/>
            </a:endParaRPr>
          </a:p>
          <a:p>
            <a:pPr marL="88900" indent="12700">
              <a:lnSpc>
                <a:spcPct val="110000"/>
              </a:lnSpc>
              <a:buNone/>
            </a:pPr>
            <a:r>
              <a:rPr lang="zh-CN" altLang="en-US" sz="2000" b="0" dirty="0">
                <a:latin typeface="Times New Roman" panose="02020603050405020304" pitchFamily="18" charset="0"/>
              </a:rPr>
              <a:t>5. 基于成本效益分析和相对性能统计数据，多数人投票赞成购置一台CBM X-12复印机。</a:t>
            </a:r>
            <a:endParaRPr lang="zh-CN" altLang="en-US" sz="2000" b="0" dirty="0">
              <a:latin typeface="Times New Roman" panose="02020603050405020304" pitchFamily="18" charset="0"/>
            </a:endParaRPr>
          </a:p>
          <a:p>
            <a:pPr marL="88900" indent="12700">
              <a:lnSpc>
                <a:spcPct val="110000"/>
              </a:lnSpc>
              <a:buNone/>
            </a:pPr>
            <a:endParaRPr lang="zh-CN" altLang="en-US" sz="2000" b="0" dirty="0">
              <a:latin typeface="Times New Roman" panose="02020603050405020304" pitchFamily="18" charset="0"/>
            </a:endParaRPr>
          </a:p>
          <a:p>
            <a:pPr marL="88900" indent="12700">
              <a:lnSpc>
                <a:spcPct val="110000"/>
              </a:lnSpc>
              <a:buNone/>
            </a:pPr>
            <a:r>
              <a:rPr lang="zh-CN" altLang="en-US" sz="2000" b="0" dirty="0">
                <a:latin typeface="Times New Roman" panose="02020603050405020304" pitchFamily="18" charset="0"/>
              </a:rPr>
              <a:t>6. The meeting is presided over by Mr. Smith in the Meeting Room. </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10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additive="base">
                                        <p:cTn id="18"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 calcmode="lin" valueType="num">
                                      <p:cBhvr additive="base">
                                        <p:cTn id="24"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vert="horz" wrap="square" lIns="91440" tIns="45720" rIns="91440" bIns="45720" anchor="ctr" anchorCtr="0"/>
          <a:lstStyle/>
          <a:p>
            <a:endParaRPr lang="zh-CN" altLang="en-US" dirty="0"/>
          </a:p>
        </p:txBody>
      </p:sp>
      <p:sp>
        <p:nvSpPr>
          <p:cNvPr id="27651" name="内容占位符 2"/>
          <p:cNvSpPr>
            <a:spLocks noGrp="1"/>
          </p:cNvSpPr>
          <p:nvPr>
            <p:ph idx="1"/>
          </p:nvPr>
        </p:nvSpPr>
        <p:spPr>
          <a:xfrm>
            <a:off x="1182688" y="1652588"/>
            <a:ext cx="79613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 7. 会议于下午14：50分</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休会</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。(adjourn)</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8. 会上作出几项</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任免</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。(appointments and dismissals)</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9. 上次会议的记录已宣读并</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通过</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。(approve)</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10. 总经理无权作出此项</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决议</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rPr>
              <a:t>。(decision)</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29698" name="内容占位符 2"/>
          <p:cNvSpPr>
            <a:spLocks noGrp="1"/>
          </p:cNvSpPr>
          <p:nvPr/>
        </p:nvSpPr>
        <p:spPr>
          <a:xfrm>
            <a:off x="1129348" y="197389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12700">
              <a:buNone/>
            </a:pPr>
            <a:r>
              <a:rPr lang="zh-CN" altLang="en-US" sz="2000" b="0" dirty="0">
                <a:latin typeface="Times New Roman" panose="02020603050405020304" pitchFamily="18" charset="0"/>
              </a:rPr>
              <a:t>7. The meeting was adjourned at 14:50.</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r>
              <a:rPr lang="zh-CN" altLang="en-US" sz="2000" b="0" dirty="0">
                <a:latin typeface="Times New Roman" panose="02020603050405020304" pitchFamily="18" charset="0"/>
              </a:rPr>
              <a:t>8. Several appointments and dismissals were announced at the meeting.</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r>
              <a:rPr lang="zh-CN" altLang="en-US" sz="2000" b="0" dirty="0">
                <a:latin typeface="Times New Roman" panose="02020603050405020304" pitchFamily="18" charset="0"/>
              </a:rPr>
              <a:t>9. The minutes of the last meeting was read and approved.</a:t>
            </a:r>
            <a:endParaRPr lang="zh-CN" altLang="en-US" sz="2000" b="0" dirty="0">
              <a:latin typeface="Times New Roman" panose="02020603050405020304" pitchFamily="18" charset="0"/>
            </a:endParaRPr>
          </a:p>
          <a:p>
            <a:pPr marL="88900" indent="12700">
              <a:buNone/>
            </a:pPr>
            <a:endParaRPr lang="zh-CN" altLang="en-US" sz="2000" b="0" dirty="0">
              <a:latin typeface="Times New Roman" panose="02020603050405020304" pitchFamily="18" charset="0"/>
            </a:endParaRPr>
          </a:p>
          <a:p>
            <a:pPr marL="88900" indent="12700">
              <a:buNone/>
            </a:pPr>
            <a:r>
              <a:rPr lang="zh-CN" altLang="en-US" sz="2000" b="0" dirty="0">
                <a:latin typeface="Times New Roman" panose="02020603050405020304" pitchFamily="18" charset="0"/>
              </a:rPr>
              <a:t>10. The general manager has no right to make the decision.</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1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698">
                                            <p:txEl>
                                              <p:pRg st="0" end="0"/>
                                            </p:txEl>
                                          </p:spTgt>
                                        </p:tgtEl>
                                        <p:attrNameLst>
                                          <p:attrName>style.visibility</p:attrName>
                                        </p:attrNameLst>
                                      </p:cBhvr>
                                      <p:to>
                                        <p:strVal val="visible"/>
                                      </p:to>
                                    </p:set>
                                    <p:anim calcmode="lin" valueType="num">
                                      <p:cBhvr additive="base">
                                        <p:cTn id="12"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9698">
                                            <p:txEl>
                                              <p:pRg st="2" end="2"/>
                                            </p:txEl>
                                          </p:spTgt>
                                        </p:tgtEl>
                                        <p:attrNameLst>
                                          <p:attrName>style.visibility</p:attrName>
                                        </p:attrNameLst>
                                      </p:cBhvr>
                                      <p:to>
                                        <p:strVal val="visible"/>
                                      </p:to>
                                    </p:set>
                                    <p:anim calcmode="lin" valueType="num">
                                      <p:cBhvr additive="base">
                                        <p:cTn id="18" dur="5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96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9698">
                                            <p:txEl>
                                              <p:pRg st="4" end="4"/>
                                            </p:txEl>
                                          </p:spTgt>
                                        </p:tgtEl>
                                        <p:attrNameLst>
                                          <p:attrName>style.visibility</p:attrName>
                                        </p:attrNameLst>
                                      </p:cBhvr>
                                      <p:to>
                                        <p:strVal val="visible"/>
                                      </p:to>
                                    </p:set>
                                    <p:anim calcmode="lin" valueType="num">
                                      <p:cBhvr additive="base">
                                        <p:cTn id="24" dur="500" fill="hold"/>
                                        <p:tgtEl>
                                          <p:spTgt spid="29698">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96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9698">
                                            <p:txEl>
                                              <p:pRg st="6" end="6"/>
                                            </p:txEl>
                                          </p:spTgt>
                                        </p:tgtEl>
                                        <p:attrNameLst>
                                          <p:attrName>style.visibility</p:attrName>
                                        </p:attrNameLst>
                                      </p:cBhvr>
                                      <p:to>
                                        <p:strVal val="visible"/>
                                      </p:to>
                                    </p:set>
                                    <p:anim calcmode="lin" valueType="num">
                                      <p:cBhvr additive="base">
                                        <p:cTn id="30" dur="500" fill="hold"/>
                                        <p:tgtEl>
                                          <p:spTgt spid="29698">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969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1090613" y="669925"/>
            <a:ext cx="8053387"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5</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a:t>
            </a:r>
            <a:r>
              <a:rPr lang="zh-CN" altLang="en-US" sz="2400" dirty="0">
                <a:solidFill>
                  <a:schemeClr val="tx1"/>
                </a:solidFill>
                <a:latin typeface="Times New Roman" panose="02020603050405020304" pitchFamily="18" charset="0"/>
              </a:rPr>
              <a:t>Read the following minutes and fill in the blanks with the right expressions according to the Chinese.</a:t>
            </a:r>
            <a:br>
              <a:rPr lang="zh-CN" altLang="en-US" sz="2400" dirty="0">
                <a:solidFill>
                  <a:schemeClr val="tx1"/>
                </a:solidFill>
                <a:latin typeface="Times New Roman" panose="02020603050405020304" pitchFamily="18" charset="0"/>
              </a:rPr>
            </a:br>
            <a:r>
              <a:rPr lang="zh-CN" altLang="en-US" sz="2400" b="0" dirty="0">
                <a:solidFill>
                  <a:schemeClr val="tx1"/>
                </a:solidFill>
                <a:latin typeface="Times New Roman" panose="02020603050405020304" pitchFamily="18" charset="0"/>
              </a:rPr>
              <a:t> </a:t>
            </a:r>
            <a:r>
              <a:rPr lang="zh-CN" altLang="en-US" sz="2400" b="0" dirty="0">
                <a:solidFill>
                  <a:schemeClr val="tx1"/>
                </a:solidFill>
                <a:latin typeface="Times New Roman" panose="02020603050405020304" pitchFamily="18" charset="0"/>
                <a:cs typeface="Times New Roman" panose="02020603050405020304" pitchFamily="18" charset="0"/>
              </a:rPr>
              <a:t> </a:t>
            </a:r>
            <a:br>
              <a:rPr lang="zh-CN" altLang="en-US" sz="2400" b="0" dirty="0">
                <a:solidFill>
                  <a:schemeClr val="tx1"/>
                </a:solidFill>
                <a:latin typeface="Times New Roman" panose="02020603050405020304" pitchFamily="18" charset="0"/>
              </a:rPr>
            </a:br>
            <a:endParaRPr lang="zh-CN" altLang="en-US" sz="2400" b="0" dirty="0">
              <a:solidFill>
                <a:schemeClr val="tx1"/>
              </a:solidFill>
              <a:latin typeface="Times New Roman" panose="02020603050405020304" pitchFamily="18" charset="0"/>
            </a:endParaRPr>
          </a:p>
        </p:txBody>
      </p:sp>
      <p:sp>
        <p:nvSpPr>
          <p:cNvPr id="30723" name="内容占位符 2"/>
          <p:cNvSpPr>
            <a:spLocks noGrp="1"/>
          </p:cNvSpPr>
          <p:nvPr>
            <p:ph idx="1"/>
          </p:nvPr>
        </p:nvSpPr>
        <p:spPr>
          <a:xfrm>
            <a:off x="1182688" y="1474788"/>
            <a:ext cx="7491412" cy="4570412"/>
          </a:xfrm>
        </p:spPr>
        <p:txBody>
          <a:bodyPr vert="horz" wrap="square" lIns="91440" tIns="45720" rIns="91440" bIns="45720" anchor="t" anchorCtr="0"/>
          <a:lstStyle/>
          <a:p>
            <a:pPr algn="ctr">
              <a:lnSpc>
                <a:spcPct val="50000"/>
              </a:lnSpc>
              <a:buNone/>
            </a:pPr>
            <a:endParaRPr lang="zh-CN" altLang="en-US" sz="2000" dirty="0">
              <a:solidFill>
                <a:schemeClr val="tx1"/>
              </a:solidFill>
              <a:latin typeface="Times New Roman" panose="02020603050405020304" pitchFamily="18" charset="0"/>
            </a:endParaRPr>
          </a:p>
          <a:p>
            <a:pPr algn="ctr">
              <a:lnSpc>
                <a:spcPct val="50000"/>
              </a:lnSpc>
              <a:buNone/>
            </a:pPr>
            <a:endParaRPr lang="zh-CN" altLang="en-US" sz="2000" dirty="0">
              <a:solidFill>
                <a:schemeClr val="tx1"/>
              </a:solidFill>
              <a:latin typeface="Times New Roman" panose="02020603050405020304" pitchFamily="18" charset="0"/>
            </a:endParaRPr>
          </a:p>
          <a:p>
            <a:pPr algn="ctr">
              <a:lnSpc>
                <a:spcPct val="50000"/>
              </a:lnSpc>
              <a:buNone/>
            </a:pPr>
            <a:r>
              <a:rPr lang="zh-CN" altLang="en-US" sz="2000" dirty="0">
                <a:solidFill>
                  <a:schemeClr val="tx1"/>
                </a:solidFill>
                <a:latin typeface="Times New Roman" panose="02020603050405020304" pitchFamily="18" charset="0"/>
              </a:rPr>
              <a:t>Minutes of the First Session of This Year’ s Sales and </a:t>
            </a:r>
            <a:endParaRPr lang="zh-CN" altLang="en-US" sz="2000" dirty="0">
              <a:solidFill>
                <a:schemeClr val="tx1"/>
              </a:solidFill>
              <a:latin typeface="Times New Roman" panose="02020603050405020304" pitchFamily="18" charset="0"/>
            </a:endParaRPr>
          </a:p>
          <a:p>
            <a:pPr algn="ctr">
              <a:lnSpc>
                <a:spcPct val="50000"/>
              </a:lnSpc>
              <a:buNone/>
            </a:pPr>
            <a:r>
              <a:rPr lang="zh-CN" altLang="en-US" sz="2000" dirty="0">
                <a:solidFill>
                  <a:schemeClr val="tx1"/>
                </a:solidFill>
                <a:latin typeface="Times New Roman" panose="02020603050405020304" pitchFamily="18" charset="0"/>
              </a:rPr>
              <a:t>Marketing Meeting The Foster Lash</a:t>
            </a:r>
            <a:r>
              <a:rPr lang="zh-CN" altLang="en-US" dirty="0"/>
              <a:t> </a:t>
            </a:r>
            <a:endParaRPr lang="zh-CN" altLang="en-US" dirty="0"/>
          </a:p>
          <a:p>
            <a:pPr>
              <a:buNone/>
            </a:pPr>
            <a:endParaRPr lang="zh-CN" altLang="en-US" sz="2000" b="0" dirty="0">
              <a:solidFill>
                <a:schemeClr val="tx1"/>
              </a:solidFill>
              <a:latin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Date: May 8，2010</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Time: 8:00 </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1_______ (出席者 ): Dr. David Luk; Peter Negron; Mr. Eric Franklin; Samuel Browne; </a:t>
            </a:r>
            <a:endParaRPr lang="zh-CN" altLang="en-US"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Lisa Woo</a:t>
            </a:r>
            <a:endParaRPr lang="zh-CN" altLang="en-US"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Absent with apologies: Mr. David Reeves; Fred Hoffman</a:t>
            </a:r>
            <a:endParaRPr lang="zh-CN" altLang="en-US" sz="2000" b="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buNone/>
            </a:pPr>
            <a:r>
              <a:rPr lang="zh-CN" altLang="en-US" sz="2000" b="0" dirty="0">
                <a:solidFill>
                  <a:schemeClr val="tx1"/>
                </a:solidFill>
                <a:latin typeface="Times New Roman" panose="02020603050405020304" pitchFamily="18" charset="0"/>
              </a:rPr>
              <a:t>Topic: introducing a new marketing strategy</a:t>
            </a:r>
            <a:endParaRPr lang="zh-CN" altLang="en-US" sz="2000" b="0" dirty="0">
              <a:solidFill>
                <a:schemeClr val="tx1"/>
              </a:solidFill>
              <a:latin typeface="Times New Roman" panose="02020603050405020304" pitchFamily="18" charset="0"/>
            </a:endParaRPr>
          </a:p>
        </p:txBody>
      </p:sp>
      <p:sp>
        <p:nvSpPr>
          <p:cNvPr id="2" name="Rectangle 3"/>
          <p:cNvSpPr>
            <a:spLocks noGrp="1"/>
          </p:cNvSpPr>
          <p:nvPr/>
        </p:nvSpPr>
        <p:spPr>
          <a:xfrm>
            <a:off x="1183005" y="3836670"/>
            <a:ext cx="1585595" cy="4000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1. Present</a:t>
            </a:r>
            <a:endParaRPr lang="zh-CN" altLang="en-US" sz="2000" b="0" dirty="0">
              <a:latin typeface="Times New Roman" panose="02020603050405020304" pitchFamily="18" charset="0"/>
            </a:endParaRPr>
          </a:p>
          <a:p>
            <a:pPr marL="457200" indent="-457200">
              <a:lnSpc>
                <a:spcPct val="80000"/>
              </a:lnSpc>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arn(inVertical)">
                                      <p:cBhvr>
                                        <p:cTn id="7" dur="1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vert="horz" wrap="square" lIns="91440" tIns="45720" rIns="91440" bIns="45720" anchor="ctr" anchorCtr="0"/>
          <a:lstStyle/>
          <a:p>
            <a:endParaRPr lang="zh-CN" altLang="en-US" dirty="0"/>
          </a:p>
        </p:txBody>
      </p:sp>
      <p:sp>
        <p:nvSpPr>
          <p:cNvPr id="31747" name="内容占位符 2"/>
          <p:cNvSpPr>
            <a:spLocks noGrp="1"/>
          </p:cNvSpPr>
          <p:nvPr>
            <p:ph idx="1"/>
          </p:nvPr>
        </p:nvSpPr>
        <p:spPr>
          <a:xfrm>
            <a:off x="1038225" y="1725613"/>
            <a:ext cx="7737475" cy="4154487"/>
          </a:xfrm>
        </p:spPr>
        <p:txBody>
          <a:bodyPr vert="horz" wrap="square" lIns="91440" tIns="45720" rIns="91440" bIns="45720" anchor="t" anchorCtr="0"/>
          <a:lstStyle/>
          <a:p>
            <a:pPr marL="0" indent="0" algn="just">
              <a:buNone/>
            </a:pPr>
            <a:r>
              <a:rPr lang="zh-CN" altLang="en-US" sz="2000" b="0" dirty="0">
                <a:solidFill>
                  <a:schemeClr val="tx1"/>
                </a:solidFill>
                <a:latin typeface="Times New Roman" panose="02020603050405020304" pitchFamily="18" charset="0"/>
              </a:rPr>
              <a:t>The meeting 2_______ (召集) to order and 3_______ (主持) by Dr. David Luk, the dean of the department in the conference room. </a:t>
            </a:r>
            <a:endParaRPr lang="zh-CN" altLang="en-US" sz="2000" b="0" dirty="0">
              <a:solidFill>
                <a:schemeClr val="tx1"/>
              </a:solidFill>
              <a:latin typeface="Times New Roman" panose="02020603050405020304" pitchFamily="18" charset="0"/>
            </a:endParaRPr>
          </a:p>
          <a:p>
            <a:pPr marL="0" indent="0" algn="just">
              <a:buNone/>
            </a:pPr>
            <a:endParaRPr lang="en-US" altLang="zh-CN" sz="2000" b="0" dirty="0">
              <a:solidFill>
                <a:schemeClr val="tx1"/>
              </a:solidFill>
              <a:latin typeface="Times New Roman" panose="02020603050405020304" pitchFamily="18" charset="0"/>
            </a:endParaRPr>
          </a:p>
          <a:p>
            <a:pPr marL="0" indent="0" algn="just">
              <a:buNone/>
            </a:pPr>
            <a:r>
              <a:rPr lang="zh-CN" altLang="en-US" sz="2000" b="0" dirty="0">
                <a:solidFill>
                  <a:schemeClr val="tx1"/>
                </a:solidFill>
                <a:latin typeface="Times New Roman" panose="02020603050405020304" pitchFamily="18" charset="0"/>
              </a:rPr>
              <a:t>Peter Negron urge to improve the content on the websites, hire a web content manager to oversee this content to make sure that whatever information is up to date and to make sure that there is always something new for customers to read. He introduced to create a online community where customers can come to write blogs about their experiences, ask questions in forums and to chat online with new team of online customer service representatives. He decided that it’s time to make the move from print to digital.</a:t>
            </a:r>
            <a:r>
              <a:rPr lang="zh-CN" altLang="en-US" sz="200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indent="0" algn="just">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5" name="Rectangle 3"/>
          <p:cNvSpPr>
            <a:spLocks noGrp="1"/>
          </p:cNvSpPr>
          <p:nvPr/>
        </p:nvSpPr>
        <p:spPr>
          <a:xfrm>
            <a:off x="2397125" y="1326515"/>
            <a:ext cx="1548765" cy="3994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2. was called</a:t>
            </a:r>
            <a:endParaRPr lang="zh-CN" altLang="en-US" sz="2000" b="0" dirty="0">
              <a:latin typeface="Times New Roman" panose="02020603050405020304" pitchFamily="18" charset="0"/>
            </a:endParaRPr>
          </a:p>
        </p:txBody>
      </p:sp>
      <p:sp>
        <p:nvSpPr>
          <p:cNvPr id="4" name="Rectangle 3"/>
          <p:cNvSpPr>
            <a:spLocks noGrp="1"/>
          </p:cNvSpPr>
          <p:nvPr/>
        </p:nvSpPr>
        <p:spPr>
          <a:xfrm>
            <a:off x="5706745" y="1271905"/>
            <a:ext cx="1981200" cy="50863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3. presided over</a:t>
            </a:r>
            <a:endParaRPr lang="zh-CN" altLang="en-US" sz="2000" b="0" dirty="0">
              <a:latin typeface="Times New Roman" panose="02020603050405020304" pitchFamily="18" charset="0"/>
            </a:endParaRPr>
          </a:p>
          <a:p>
            <a:pPr marL="457200" indent="-457200">
              <a:lnSpc>
                <a:spcPct val="80000"/>
              </a:lnSpc>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0722"/>
                                        </p:tgtEl>
                                        <p:attrNameLst>
                                          <p:attrName>style.visibility</p:attrName>
                                        </p:attrNameLst>
                                      </p:cBhvr>
                                      <p:to>
                                        <p:strVal val="visible"/>
                                      </p:to>
                                    </p:set>
                                    <p:animEffect transition="in" filter="barn(inVertical)">
                                      <p:cBhvr>
                                        <p:cTn id="7" dur="1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5"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vert="horz" wrap="square" lIns="91440" tIns="45720" rIns="91440" bIns="45720" anchor="ctr" anchorCtr="0"/>
          <a:lstStyle/>
          <a:p>
            <a:endParaRPr lang="zh-CN" altLang="en-US" dirty="0"/>
          </a:p>
        </p:txBody>
      </p:sp>
      <p:sp>
        <p:nvSpPr>
          <p:cNvPr id="32771" name="内容占位符 2"/>
          <p:cNvSpPr>
            <a:spLocks noGrp="1"/>
          </p:cNvSpPr>
          <p:nvPr>
            <p:ph idx="1"/>
          </p:nvPr>
        </p:nvSpPr>
        <p:spPr>
          <a:xfrm>
            <a:off x="1089025" y="1497013"/>
            <a:ext cx="7737475" cy="5360987"/>
          </a:xfrm>
        </p:spPr>
        <p:txBody>
          <a:bodyPr vert="horz" wrap="square" lIns="91440" tIns="45720" rIns="91440" bIns="45720" anchor="t" anchorCtr="0"/>
          <a:lstStyle/>
          <a:p>
            <a:pPr marL="0" indent="0">
              <a:buNone/>
            </a:pPr>
            <a:r>
              <a:rPr lang="zh-CN" altLang="en-US" sz="2000" b="0" dirty="0">
                <a:solidFill>
                  <a:schemeClr val="tx1"/>
                </a:solidFill>
                <a:latin typeface="Times New Roman" panose="02020603050405020304" pitchFamily="18" charset="0"/>
              </a:rPr>
              <a:t>4____________________________________________________(他的提案得到了与会代表的一致通过。)</a:t>
            </a:r>
            <a:endParaRPr lang="zh-CN" altLang="en-US" sz="2000" b="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The next meeting 5_____________________ (将举行)on June 15, 2010, at 11：00 a. m. in the conference room.</a:t>
            </a:r>
            <a:endParaRPr lang="zh-CN" altLang="en-US" sz="2000" b="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The meeting 6_______ (休会) at 11:45 a. m.</a:t>
            </a:r>
            <a:endParaRPr lang="zh-CN" altLang="en-US" sz="2000" b="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7_________________(提交),</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Lisa Woo, Secretary</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indent="0" algn="just">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indent="0" algn="just">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marL="0" indent="0" algn="just">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None/>
            </a:pPr>
            <a:r>
              <a:rPr lang="zh-CN" altLang="en-US" sz="2000" dirty="0">
                <a:solidFill>
                  <a:srgbClr val="282917"/>
                </a:solidFill>
                <a:latin typeface="Times New Roman" panose="02020603050405020304" pitchFamily="18" charset="0"/>
                <a:cs typeface="Times New Roman" panose="02020603050405020304" pitchFamily="18" charset="0"/>
              </a:rPr>
              <a:t>Task 5 </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None/>
            </a:pPr>
            <a:r>
              <a:rPr lang="zh-CN" altLang="en-US" sz="2000" dirty="0">
                <a:solidFill>
                  <a:srgbClr val="282917"/>
                </a:solidFill>
                <a:latin typeface="Times New Roman" panose="02020603050405020304" pitchFamily="18" charset="0"/>
                <a:cs typeface="Times New Roman" panose="02020603050405020304" pitchFamily="18" charset="0"/>
              </a:rPr>
              <a:t>Suggested Answers:</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indent="0" algn="just">
              <a:buFont typeface="Wingdings" panose="05000000000000000000" pitchFamily="2" charset="2"/>
              <a:buAutoNum type="arabicPeriod"/>
            </a:pPr>
            <a:r>
              <a:rPr lang="zh-CN" altLang="en-US" sz="2000" b="0" dirty="0">
                <a:solidFill>
                  <a:srgbClr val="282917"/>
                </a:solidFill>
                <a:latin typeface="Times New Roman" panose="02020603050405020304" pitchFamily="18" charset="0"/>
                <a:cs typeface="Times New Roman" panose="02020603050405020304" pitchFamily="18" charset="0"/>
              </a:rPr>
              <a:t>enquire   2. advertisement  3. I would like to know  4. possible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just">
              <a:buNone/>
            </a:pPr>
            <a:r>
              <a:rPr lang="zh-CN" altLang="en-US" sz="2000" b="0" dirty="0">
                <a:solidFill>
                  <a:srgbClr val="282917"/>
                </a:solidFill>
                <a:latin typeface="Times New Roman" panose="02020603050405020304" pitchFamily="18" charset="0"/>
                <a:cs typeface="Times New Roman" panose="02020603050405020304" pitchFamily="18" charset="0"/>
              </a:rPr>
              <a:t>5. information   6.  looking forward to</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lgn="just">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9" name="Rectangle 3"/>
          <p:cNvSpPr>
            <a:spLocks noGrp="1"/>
          </p:cNvSpPr>
          <p:nvPr/>
        </p:nvSpPr>
        <p:spPr>
          <a:xfrm>
            <a:off x="1475105" y="1230630"/>
            <a:ext cx="4827905" cy="41719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4. The motion was unanimously approved.</a:t>
            </a:r>
            <a:endParaRPr lang="zh-CN" altLang="en-US" sz="2000" b="0" dirty="0">
              <a:latin typeface="Times New Roman" panose="02020603050405020304" pitchFamily="18" charset="0"/>
            </a:endParaRPr>
          </a:p>
          <a:p>
            <a:pPr marL="457200" indent="-457200">
              <a:lnSpc>
                <a:spcPct val="80000"/>
              </a:lnSpc>
              <a:buNone/>
            </a:pPr>
            <a:endParaRPr lang="zh-CN" altLang="en-US" sz="2000" b="0" dirty="0">
              <a:latin typeface="Times New Roman" panose="02020603050405020304" pitchFamily="18" charset="0"/>
            </a:endParaRPr>
          </a:p>
        </p:txBody>
      </p:sp>
      <p:sp>
        <p:nvSpPr>
          <p:cNvPr id="8" name="Rectangle 3"/>
          <p:cNvSpPr>
            <a:spLocks noGrp="1"/>
          </p:cNvSpPr>
          <p:nvPr/>
        </p:nvSpPr>
        <p:spPr>
          <a:xfrm>
            <a:off x="3434080" y="2240280"/>
            <a:ext cx="2141855" cy="57340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5. will be held</a:t>
            </a:r>
            <a:endParaRPr lang="zh-CN" altLang="en-US" sz="2000" b="0" dirty="0">
              <a:latin typeface="Times New Roman" panose="02020603050405020304" pitchFamily="18" charset="0"/>
            </a:endParaRPr>
          </a:p>
          <a:p>
            <a:pPr marL="457200" indent="-457200">
              <a:lnSpc>
                <a:spcPct val="80000"/>
              </a:lnSpc>
              <a:buNone/>
            </a:pPr>
            <a:endParaRPr lang="zh-CN" altLang="en-US" sz="2000" b="0" dirty="0">
              <a:latin typeface="Times New Roman" panose="02020603050405020304" pitchFamily="18" charset="0"/>
            </a:endParaRPr>
          </a:p>
        </p:txBody>
      </p:sp>
      <p:sp>
        <p:nvSpPr>
          <p:cNvPr id="7" name="Rectangle 3"/>
          <p:cNvSpPr>
            <a:spLocks noGrp="1"/>
          </p:cNvSpPr>
          <p:nvPr/>
        </p:nvSpPr>
        <p:spPr>
          <a:xfrm>
            <a:off x="2834005" y="3270250"/>
            <a:ext cx="4827905" cy="5276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6. was adjourned</a:t>
            </a:r>
            <a:endParaRPr lang="zh-CN" altLang="en-US" sz="2000" b="0" dirty="0">
              <a:latin typeface="Times New Roman" panose="02020603050405020304" pitchFamily="18" charset="0"/>
            </a:endParaRPr>
          </a:p>
          <a:p>
            <a:pPr marL="457200" indent="-457200">
              <a:lnSpc>
                <a:spcPct val="80000"/>
              </a:lnSpc>
              <a:buNone/>
            </a:pPr>
            <a:endParaRPr lang="zh-CN" altLang="en-US" sz="2000" b="0" dirty="0">
              <a:latin typeface="Times New Roman" panose="02020603050405020304" pitchFamily="18" charset="0"/>
            </a:endParaRPr>
          </a:p>
        </p:txBody>
      </p:sp>
      <p:sp>
        <p:nvSpPr>
          <p:cNvPr id="6" name="Rectangle 3"/>
          <p:cNvSpPr>
            <a:spLocks noGrp="1"/>
          </p:cNvSpPr>
          <p:nvPr/>
        </p:nvSpPr>
        <p:spPr>
          <a:xfrm>
            <a:off x="1231265" y="4100195"/>
            <a:ext cx="4827588" cy="3322638"/>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buNone/>
            </a:pPr>
            <a:r>
              <a:rPr lang="zh-CN" altLang="en-US" sz="2000" b="0" dirty="0">
                <a:latin typeface="Times New Roman" panose="02020603050405020304" pitchFamily="18" charset="0"/>
              </a:rPr>
              <a:t>7. Respectfully submitted</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1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9" grpId="0"/>
      <p:bldP spid="8" grpId="0"/>
      <p:bldP spid="7"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984250" y="182563"/>
            <a:ext cx="7704138" cy="1735137"/>
          </a:xfrm>
        </p:spPr>
        <p:txBody>
          <a:bodyPr vert="horz" wrap="square" lIns="91440" tIns="45720" rIns="91440" bIns="45720" anchor="ctr" anchorCtr="0"/>
          <a:lstStyle/>
          <a:p>
            <a:pPr>
              <a:lnSpc>
                <a:spcPct val="80000"/>
              </a:lnSpc>
              <a:spcBef>
                <a:spcPct val="100000"/>
              </a:spcBef>
              <a:spcAft>
                <a:spcPct val="100000"/>
              </a:spcAft>
            </a:pPr>
            <a:r>
              <a:rPr lang="zh-CN" altLang="en-US" sz="2400" dirty="0">
                <a:solidFill>
                  <a:srgbClr val="282917"/>
                </a:solidFill>
                <a:latin typeface="Times New Roman" panose="02020603050405020304" pitchFamily="18" charset="0"/>
                <a:cs typeface="Times New Roman" panose="02020603050405020304" pitchFamily="18" charset="0"/>
              </a:rPr>
              <a:t>Task 6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chemeClr val="tx1"/>
                </a:solidFill>
                <a:latin typeface="Times New Roman" panose="02020603050405020304" pitchFamily="18" charset="0"/>
              </a:rPr>
              <a:t>Directions: Write a minute with the help of following information taken from the class meeting.</a:t>
            </a:r>
            <a:r>
              <a:rPr lang="zh-CN" altLang="en-US" dirty="0">
                <a:solidFill>
                  <a:schemeClr val="tx1"/>
                </a:solidFill>
              </a:rPr>
              <a:t> </a:t>
            </a:r>
            <a:br>
              <a:rPr lang="zh-CN" altLang="en-US" dirty="0">
                <a:solidFill>
                  <a:schemeClr val="tx1"/>
                </a:solidFill>
              </a:rPr>
            </a:br>
            <a:endParaRPr lang="zh-CN" altLang="en-US" dirty="0">
              <a:solidFill>
                <a:schemeClr val="tx1"/>
              </a:solidFill>
              <a:latin typeface="Times New Roman" panose="02020603050405020304" pitchFamily="18" charset="0"/>
              <a:ea typeface="Times New Roman" panose="02020603050405020304" pitchFamily="18" charset="0"/>
            </a:endParaRPr>
          </a:p>
        </p:txBody>
      </p:sp>
      <p:sp>
        <p:nvSpPr>
          <p:cNvPr id="34819" name="内容占位符 2"/>
          <p:cNvSpPr>
            <a:spLocks noGrp="1"/>
          </p:cNvSpPr>
          <p:nvPr>
            <p:ph idx="1"/>
          </p:nvPr>
        </p:nvSpPr>
        <p:spPr>
          <a:xfrm>
            <a:off x="979488" y="1376363"/>
            <a:ext cx="7961312" cy="5151437"/>
          </a:xfrm>
        </p:spPr>
        <p:txBody>
          <a:bodyPr vert="horz" wrap="square" lIns="91440" tIns="45720" rIns="91440" bIns="45720" anchor="t" anchorCtr="0"/>
          <a:lstStyle/>
          <a:p>
            <a:pPr marL="0" indent="12700" defTabSz="914400">
              <a:buNone/>
              <a:tabLst>
                <a:tab pos="4483100" algn="l"/>
              </a:tabLst>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12700" defTabSz="914400">
              <a:buNone/>
              <a:tabLst>
                <a:tab pos="4483100" algn="l"/>
              </a:tabLst>
            </a:pPr>
            <a:r>
              <a:rPr lang="zh-CN" altLang="en-US" sz="2000" b="0" dirty="0">
                <a:solidFill>
                  <a:schemeClr val="tx1"/>
                </a:solidFill>
                <a:latin typeface="Times New Roman" panose="02020603050405020304" pitchFamily="18" charset="0"/>
              </a:rPr>
              <a:t>The meeting of Class Two was held in Room 205, Teaching Building at 2:00 p.m. May 11. It was presided over by Miss Wang. Li Yang and Wang Jing were absent from the meeting. Ms. Fang gave a lecture on job hunting. And then, she answered the questions asked by students.</a:t>
            </a:r>
            <a:endParaRPr lang="zh-CN" altLang="en-US" sz="2000" b="0" dirty="0">
              <a:solidFill>
                <a:schemeClr val="tx1"/>
              </a:solidFill>
              <a:latin typeface="Times New Roman" panose="02020603050405020304" pitchFamily="18" charset="0"/>
            </a:endParaRPr>
          </a:p>
          <a:p>
            <a:pPr marL="0" indent="12700" defTabSz="914400">
              <a:buNone/>
              <a:tabLst>
                <a:tab pos="4483100" algn="l"/>
              </a:tabLst>
            </a:pPr>
            <a:endParaRPr lang="zh-CN" altLang="en-US" sz="2000" b="0" dirty="0">
              <a:solidFill>
                <a:schemeClr val="tx1"/>
              </a:solidFill>
              <a:latin typeface="Times New Roman" panose="02020603050405020304" pitchFamily="18" charset="0"/>
            </a:endParaRPr>
          </a:p>
          <a:p>
            <a:pPr marL="0" indent="12700" defTabSz="914400">
              <a:buNone/>
              <a:tabLst>
                <a:tab pos="4483100" algn="l"/>
              </a:tabLst>
            </a:pPr>
            <a:r>
              <a:rPr lang="zh-CN" altLang="en-US" sz="2000" b="0" dirty="0">
                <a:solidFill>
                  <a:schemeClr val="tx1"/>
                </a:solidFill>
                <a:latin typeface="Times New Roman" panose="02020603050405020304" pitchFamily="18" charset="0"/>
              </a:rPr>
              <a:t>The meeting agenda:</a:t>
            </a:r>
            <a:endParaRPr lang="zh-CN" altLang="en-US" sz="2000" b="0" dirty="0">
              <a:solidFill>
                <a:schemeClr val="tx1"/>
              </a:solidFill>
              <a:latin typeface="Times New Roman" panose="02020603050405020304" pitchFamily="18" charset="0"/>
            </a:endParaRPr>
          </a:p>
          <a:p>
            <a:pPr marL="0" indent="12700" defTabSz="914400">
              <a:buFont typeface="Wingdings" panose="05000000000000000000" pitchFamily="2" charset="2"/>
              <a:buAutoNum type="arabicPeriod"/>
              <a:tabLst>
                <a:tab pos="4483100" algn="l"/>
              </a:tabLst>
            </a:pPr>
            <a:r>
              <a:rPr lang="zh-CN" altLang="en-US" sz="2000" b="0" dirty="0">
                <a:solidFill>
                  <a:schemeClr val="tx1"/>
                </a:solidFill>
                <a:latin typeface="Times New Roman" panose="02020603050405020304" pitchFamily="18" charset="0"/>
              </a:rPr>
              <a:t>Lecture on job hunting;</a:t>
            </a:r>
            <a:endParaRPr lang="zh-CN" altLang="en-US" sz="2000" b="0" dirty="0">
              <a:solidFill>
                <a:schemeClr val="tx1"/>
              </a:solidFill>
              <a:latin typeface="Times New Roman" panose="02020603050405020304" pitchFamily="18" charset="0"/>
            </a:endParaRPr>
          </a:p>
          <a:p>
            <a:pPr marL="0" indent="12700" defTabSz="914400">
              <a:buFont typeface="Wingdings" panose="05000000000000000000" pitchFamily="2" charset="2"/>
              <a:buAutoNum type="arabicPeriod"/>
              <a:tabLst>
                <a:tab pos="4483100" algn="l"/>
              </a:tabLst>
            </a:pPr>
            <a:r>
              <a:rPr lang="zh-CN" altLang="en-US" sz="2000" b="0" dirty="0">
                <a:solidFill>
                  <a:schemeClr val="tx1"/>
                </a:solidFill>
                <a:latin typeface="Times New Roman" panose="02020603050405020304" pitchFamily="18" charset="0"/>
              </a:rPr>
              <a:t>Questions asked by students；</a:t>
            </a:r>
            <a:endParaRPr lang="zh-CN" altLang="en-US" sz="2000" b="0" dirty="0">
              <a:solidFill>
                <a:schemeClr val="tx1"/>
              </a:solidFill>
              <a:latin typeface="Times New Roman" panose="02020603050405020304" pitchFamily="18" charset="0"/>
            </a:endParaRPr>
          </a:p>
          <a:p>
            <a:pPr marL="0" indent="12700" defTabSz="914400">
              <a:buFont typeface="Wingdings" panose="05000000000000000000" pitchFamily="2" charset="2"/>
              <a:buAutoNum type="arabicPeriod"/>
              <a:tabLst>
                <a:tab pos="4483100" algn="l"/>
              </a:tabLst>
            </a:pPr>
            <a:r>
              <a:rPr lang="zh-CN" altLang="en-US" sz="2000" b="0" dirty="0">
                <a:solidFill>
                  <a:schemeClr val="tx1"/>
                </a:solidFill>
                <a:latin typeface="Times New Roman" panose="02020603050405020304" pitchFamily="18" charset="0"/>
              </a:rPr>
              <a:t>Advice to students；</a:t>
            </a:r>
            <a:endParaRPr lang="zh-CN" altLang="en-US" sz="2000" b="0" dirty="0">
              <a:solidFill>
                <a:schemeClr val="tx1"/>
              </a:solidFill>
              <a:latin typeface="Times New Roman" panose="02020603050405020304" pitchFamily="18" charset="0"/>
            </a:endParaRPr>
          </a:p>
          <a:p>
            <a:pPr marL="0" indent="12700" defTabSz="914400">
              <a:buNone/>
              <a:tabLst>
                <a:tab pos="4483100" algn="l"/>
              </a:tabLst>
            </a:pPr>
            <a:r>
              <a:rPr lang="zh-CN" altLang="en-US" sz="2000" b="0" dirty="0">
                <a:solidFill>
                  <a:schemeClr val="tx1"/>
                </a:solidFill>
                <a:latin typeface="Times New Roman" panose="02020603050405020304" pitchFamily="18" charset="0"/>
              </a:rPr>
              <a:t>The minutes was taken by Li Xue.The next meeting will be held on May 26.</a:t>
            </a:r>
            <a:endParaRPr lang="zh-CN" altLang="en-US" sz="2000" i="1" u="sng" dirty="0">
              <a:solidFill>
                <a:schemeClr val="tx1"/>
              </a:solidFill>
              <a:latin typeface="Times New Roman" panose="02020603050405020304" pitchFamily="18" charset="0"/>
            </a:endParaRPr>
          </a:p>
          <a:p>
            <a:pPr marL="0" indent="12700" defTabSz="914400">
              <a:buNone/>
              <a:tabLst>
                <a:tab pos="4483100" algn="l"/>
              </a:tabLst>
            </a:pPr>
            <a:r>
              <a:rPr lang="zh-CN" altLang="en-US" sz="2000" i="1" u="sng" dirty="0">
                <a:solidFill>
                  <a:schemeClr val="tx1"/>
                </a:solidFill>
                <a:latin typeface="Times New Roman" panose="02020603050405020304" pitchFamily="18" charset="0"/>
              </a:rPr>
              <a:t>Tips:</a:t>
            </a:r>
            <a:r>
              <a:rPr lang="zh-CN" altLang="en-US" sz="2000" i="1"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job hunting 求职  	job application 求职申请</a:t>
            </a:r>
            <a:endParaRPr lang="zh-CN" altLang="en-US" sz="2000" b="0" dirty="0">
              <a:solidFill>
                <a:schemeClr val="tx1"/>
              </a:solidFill>
              <a:latin typeface="Times New Roman" panose="02020603050405020304" pitchFamily="18" charset="0"/>
            </a:endParaRPr>
          </a:p>
          <a:p>
            <a:pPr marL="0" indent="12700" defTabSz="914400">
              <a:buNone/>
              <a:tabLst>
                <a:tab pos="4483100" algn="l"/>
              </a:tabLst>
            </a:pPr>
            <a:r>
              <a:rPr lang="zh-CN" altLang="en-US" sz="2000" b="0" dirty="0">
                <a:solidFill>
                  <a:schemeClr val="tx1"/>
                </a:solidFill>
                <a:latin typeface="Times New Roman" panose="02020603050405020304" pitchFamily="18" charset="0"/>
              </a:rPr>
              <a:t>      present 出席（人员）	absent 缺席（人员）</a:t>
            </a:r>
            <a:endParaRPr lang="zh-CN" altLang="en-US" sz="2000" b="0" dirty="0">
              <a:solidFill>
                <a:schemeClr val="tx1"/>
              </a:solidFill>
              <a:latin typeface="Times New Roman" panose="02020603050405020304" pitchFamily="18" charset="0"/>
            </a:endParaRPr>
          </a:p>
          <a:p>
            <a:pPr marL="0" indent="12700" defTabSz="914400">
              <a:buNone/>
              <a:tabLst>
                <a:tab pos="4483100" algn="l"/>
              </a:tabLst>
            </a:pPr>
            <a:r>
              <a:rPr lang="zh-CN" altLang="en-US" sz="2000" b="0" dirty="0">
                <a:solidFill>
                  <a:schemeClr val="tx1"/>
                </a:solidFill>
                <a:latin typeface="Times New Roman" panose="02020603050405020304" pitchFamily="18" charset="0"/>
              </a:rPr>
              <a:t>      interpersonal relationship 人际关系	adjourn 结束，休会</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arn(inVertical)">
                                      <p:cBhvr>
                                        <p:cTn id="7"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185863" y="0"/>
            <a:ext cx="7958137" cy="1011238"/>
          </a:xfrm>
        </p:spPr>
        <p:txBody>
          <a:bodyPr vert="horz" wrap="square" lIns="91440" tIns="45720" rIns="91440" bIns="45720" anchor="ctr" anchorCtr="0"/>
          <a:lstStyle/>
          <a:p>
            <a:endParaRPr lang="zh-CN" altLang="en-US" dirty="0"/>
          </a:p>
        </p:txBody>
      </p:sp>
      <p:sp>
        <p:nvSpPr>
          <p:cNvPr id="35843" name="内容占位符 2"/>
          <p:cNvSpPr>
            <a:spLocks noGrp="1"/>
          </p:cNvSpPr>
          <p:nvPr>
            <p:ph idx="1"/>
          </p:nvPr>
        </p:nvSpPr>
        <p:spPr>
          <a:xfrm>
            <a:off x="1193800" y="1219200"/>
            <a:ext cx="7758113" cy="2708275"/>
          </a:xfrm>
        </p:spPr>
        <p:txBody>
          <a:bodyPr vert="horz" wrap="square" lIns="91440" tIns="45720" rIns="91440" bIns="45720" anchor="t" anchorCtr="0"/>
          <a:lstStyle/>
          <a:p>
            <a:pPr marL="0" indent="0">
              <a:buNone/>
            </a:pPr>
            <a:r>
              <a:rPr lang="zh-CN" altLang="en-US" sz="2000" dirty="0">
                <a:latin typeface="Times New Roman" panose="02020603050405020304" pitchFamily="18" charset="0"/>
                <a:cs typeface="Times New Roman" panose="02020603050405020304" pitchFamily="18" charset="0"/>
              </a:rPr>
              <a:t>Task 6</a:t>
            </a:r>
            <a:endParaRPr lang="zh-CN" altLang="en-US" sz="2000" dirty="0">
              <a:latin typeface="Times New Roman" panose="02020603050405020304" pitchFamily="18" charset="0"/>
              <a:cs typeface="Times New Roman" panose="02020603050405020304" pitchFamily="18" charset="0"/>
            </a:endParaRPr>
          </a:p>
          <a:p>
            <a:pPr marL="0" indent="0">
              <a:buNone/>
            </a:pPr>
            <a:r>
              <a:rPr lang="zh-CN" altLang="en-US" sz="2000" dirty="0">
                <a:latin typeface="Times New Roman" panose="02020603050405020304" pitchFamily="18" charset="0"/>
                <a:cs typeface="Times New Roman" panose="02020603050405020304" pitchFamily="18" charset="0"/>
              </a:rPr>
              <a:t>Suggested Answers:</a:t>
            </a:r>
            <a:endParaRPr lang="zh-CN" altLang="en-US" sz="2000" dirty="0">
              <a:latin typeface="Times New Roman" panose="02020603050405020304" pitchFamily="18" charset="0"/>
              <a:cs typeface="Times New Roman" panose="02020603050405020304" pitchFamily="18" charset="0"/>
            </a:endParaRPr>
          </a:p>
          <a:p>
            <a:pPr marL="0" indent="0" algn="ctr">
              <a:buNone/>
            </a:pPr>
            <a:r>
              <a:rPr lang="zh-CN" altLang="en-US" sz="2000" b="0" dirty="0">
                <a:latin typeface="Times New Roman" panose="02020603050405020304" pitchFamily="18" charset="0"/>
              </a:rPr>
              <a:t>Minutes of the Meeting of Class Two</a:t>
            </a:r>
            <a:endParaRPr lang="zh-CN" altLang="en-US" sz="2000" b="0" dirty="0">
              <a:latin typeface="Times New Roman" panose="02020603050405020304" pitchFamily="18" charset="0"/>
            </a:endParaRPr>
          </a:p>
          <a:p>
            <a:pPr marL="0" indent="0">
              <a:buNone/>
            </a:pPr>
            <a:r>
              <a:rPr lang="zh-CN" altLang="en-US" sz="2000" b="0" dirty="0">
                <a:latin typeface="Times New Roman" panose="02020603050405020304" pitchFamily="18" charset="0"/>
              </a:rPr>
              <a:t>Date：May 11 </a:t>
            </a:r>
            <a:endParaRPr lang="zh-CN" altLang="en-US" sz="2000" b="0" dirty="0">
              <a:latin typeface="Times New Roman" panose="02020603050405020304" pitchFamily="18" charset="0"/>
            </a:endParaRPr>
          </a:p>
          <a:p>
            <a:pPr marL="0" indent="0">
              <a:buNone/>
            </a:pPr>
            <a:r>
              <a:rPr lang="zh-CN" altLang="en-US" sz="2000" b="0" dirty="0">
                <a:latin typeface="Times New Roman" panose="02020603050405020304" pitchFamily="18" charset="0"/>
              </a:rPr>
              <a:t>Present: The whole class</a:t>
            </a:r>
            <a:endParaRPr lang="zh-CN" altLang="en-US" sz="2000" b="0" dirty="0">
              <a:latin typeface="Times New Roman" panose="02020603050405020304" pitchFamily="18" charset="0"/>
            </a:endParaRPr>
          </a:p>
          <a:p>
            <a:pPr marL="0" indent="0">
              <a:buNone/>
            </a:pPr>
            <a:r>
              <a:rPr lang="zh-CN" altLang="en-US" sz="2000" b="0" dirty="0">
                <a:latin typeface="Times New Roman" panose="02020603050405020304" pitchFamily="18" charset="0"/>
              </a:rPr>
              <a:t>Apologies for absence：Li Yang</a:t>
            </a:r>
            <a:endParaRPr lang="zh-CN" altLang="en-US" sz="2000" b="0" dirty="0">
              <a:latin typeface="Times New Roman" panose="02020603050405020304" pitchFamily="18" charset="0"/>
            </a:endParaRPr>
          </a:p>
          <a:p>
            <a:pPr marL="0" indent="0">
              <a:buNone/>
            </a:pPr>
            <a:r>
              <a:rPr lang="zh-CN" altLang="en-US" sz="2000" b="0" dirty="0">
                <a:latin typeface="Times New Roman" panose="02020603050405020304" pitchFamily="18" charset="0"/>
              </a:rPr>
              <a:t>                                       Wang Jing</a:t>
            </a:r>
            <a:endParaRPr lang="zh-CN" altLang="en-US" sz="2000" b="0" dirty="0">
              <a:latin typeface="Times New Roman" panose="02020603050405020304" pitchFamily="18" charset="0"/>
            </a:endParaRPr>
          </a:p>
        </p:txBody>
      </p:sp>
      <p:sp>
        <p:nvSpPr>
          <p:cNvPr id="35844" name="Text Box 5"/>
          <p:cNvSpPr txBox="1"/>
          <p:nvPr/>
        </p:nvSpPr>
        <p:spPr>
          <a:xfrm>
            <a:off x="7362825" y="1012825"/>
            <a:ext cx="1781175" cy="366713"/>
          </a:xfrm>
          <a:prstGeom prst="rect">
            <a:avLst/>
          </a:prstGeom>
          <a:noFill/>
          <a:ln w="9525">
            <a:noFill/>
          </a:ln>
          <a:effectLst>
            <a:prstShdw prst="shdw13" dist="53882" dir="13499999">
              <a:schemeClr val="bg2">
                <a:alpha val="50000"/>
              </a:schemeClr>
            </a:prstShdw>
          </a:effectLst>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35845" name="Rectangle 6"/>
          <p:cNvSpPr/>
          <p:nvPr/>
        </p:nvSpPr>
        <p:spPr>
          <a:xfrm>
            <a:off x="1141413" y="3976688"/>
            <a:ext cx="7810500" cy="2225675"/>
          </a:xfrm>
          <a:prstGeom prst="rect">
            <a:avLst/>
          </a:prstGeom>
          <a:noFill/>
          <a:ln w="9525">
            <a:noFill/>
          </a:ln>
          <a:effectLst>
            <a:prstShdw prst="shdw13" dist="53882" dir="13499999">
              <a:schemeClr val="bg2">
                <a:alpha val="50000"/>
              </a:schemeClr>
            </a:prstShdw>
          </a:effectLst>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444500" algn="just" eaLnBrk="1" hangingPunct="1">
              <a:spcBef>
                <a:spcPct val="0"/>
              </a:spcBef>
              <a:buSzTx/>
              <a:buNone/>
            </a:pPr>
            <a:r>
              <a:rPr lang="zh-CN" altLang="en-US" sz="2000" b="0" dirty="0">
                <a:latin typeface="Times New Roman" panose="02020603050405020304" pitchFamily="18" charset="0"/>
              </a:rPr>
              <a:t>The class meeting was called to order at 2:00 p.m. in Room 205, by Miss Wang. Ms. Fang gave a lecture on job hunting. </a:t>
            </a:r>
            <a:endParaRPr lang="zh-CN" altLang="en-US" sz="2000" b="0" dirty="0">
              <a:latin typeface="Times New Roman" panose="02020603050405020304" pitchFamily="18" charset="0"/>
            </a:endParaRPr>
          </a:p>
          <a:p>
            <a:pPr marL="0" lvl="0" indent="444500" algn="just" eaLnBrk="1" hangingPunct="1">
              <a:spcBef>
                <a:spcPct val="0"/>
              </a:spcBef>
              <a:buSzTx/>
              <a:buNone/>
            </a:pPr>
            <a:r>
              <a:rPr lang="zh-CN" altLang="en-US" sz="2000" b="0" dirty="0">
                <a:latin typeface="Times New Roman" panose="02020603050405020304" pitchFamily="18" charset="0"/>
              </a:rPr>
              <a:t>Ms. Fang mainly touched upon the aspects as follows：discovering who you are; deciding what to do; finding out about work; getting ready to apply; making applications; going for an interview. </a:t>
            </a:r>
            <a:endParaRPr lang="zh-CN" altLang="en-US" sz="2000" b="0" dirty="0">
              <a:latin typeface="Times New Roman" panose="02020603050405020304" pitchFamily="18" charset="0"/>
            </a:endParaRPr>
          </a:p>
          <a:p>
            <a:pPr marL="0" lvl="0" indent="444500" algn="just" eaLnBrk="1" hangingPunct="1">
              <a:spcBef>
                <a:spcPct val="0"/>
              </a:spcBef>
              <a:buSzTx/>
              <a:buNone/>
            </a:pPr>
            <a:r>
              <a:rPr lang="zh-CN" altLang="en-US" sz="2000" b="0" dirty="0">
                <a:latin typeface="Times New Roman" panose="02020603050405020304" pitchFamily="18" charset="0"/>
              </a:rPr>
              <a:t>Four students volunteered to ask questions. Li Yingzi asked which is better, go to work or further her study. Yang Chang’s question is how to</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4818"/>
                                        </p:tgtEl>
                                        <p:attrNameLst>
                                          <p:attrName>style.visibility</p:attrName>
                                        </p:attrNameLst>
                                      </p:cBhvr>
                                      <p:to>
                                        <p:strVal val="visible"/>
                                      </p:to>
                                    </p:set>
                                    <p:animEffect transition="in" filter="barn(inVertical)">
                                      <p:cBhvr>
                                        <p:cTn id="7" dur="1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vert="horz" wrap="square" lIns="91440" tIns="45720" rIns="91440" bIns="45720" anchor="ctr" anchorCtr="0"/>
          <a:lstStyle/>
          <a:p>
            <a:endParaRPr lang="zh-CN" altLang="en-US" dirty="0"/>
          </a:p>
        </p:txBody>
      </p:sp>
      <p:sp>
        <p:nvSpPr>
          <p:cNvPr id="36867" name="内容占位符 2"/>
          <p:cNvSpPr>
            <a:spLocks noGrp="1"/>
          </p:cNvSpPr>
          <p:nvPr>
            <p:ph idx="1"/>
          </p:nvPr>
        </p:nvSpPr>
        <p:spPr>
          <a:xfrm>
            <a:off x="1174750" y="1389063"/>
            <a:ext cx="7758113" cy="5197475"/>
          </a:xfrm>
        </p:spPr>
        <p:txBody>
          <a:bodyPr vert="horz" wrap="square" lIns="91440" tIns="45720" rIns="91440" bIns="45720" anchor="t" anchorCtr="0"/>
          <a:lstStyle/>
          <a:p>
            <a:pPr marL="0" indent="0" algn="just">
              <a:buNone/>
            </a:pPr>
            <a:r>
              <a:rPr lang="zh-CN" altLang="en-US" sz="2000" b="0" dirty="0">
                <a:latin typeface="Times New Roman" panose="02020603050405020304" pitchFamily="18" charset="0"/>
              </a:rPr>
              <a:t>deal with graduation stress. Chen Ting asked whether it is better for college graduates to enter military service. Yang Yaohui was worried about the choice of working in big cities or small cities. </a:t>
            </a:r>
            <a:endParaRPr lang="zh-CN" altLang="en-US" sz="2000" b="0" dirty="0">
              <a:latin typeface="Times New Roman" panose="02020603050405020304" pitchFamily="18" charset="0"/>
            </a:endParaRPr>
          </a:p>
          <a:p>
            <a:pPr marL="0" indent="0" algn="just">
              <a:buNone/>
            </a:pPr>
            <a:r>
              <a:rPr lang="zh-CN" altLang="en-US" sz="2000" b="0" dirty="0">
                <a:latin typeface="Times New Roman" panose="02020603050405020304" pitchFamily="18" charset="0"/>
              </a:rPr>
              <a:t>       Ms. Fang answered the students’ questions and gave some advice. She suggested that the new graduates should be passionate about work, make good use of time, and put in honest labor. Ms. Fang taught the students some skills in dealing with interpersonal skills, and told them to make self-examination sometimes. </a:t>
            </a:r>
            <a:endParaRPr lang="zh-CN" altLang="en-US" sz="2000" b="0" dirty="0">
              <a:latin typeface="Times New Roman" panose="02020603050405020304" pitchFamily="18" charset="0"/>
            </a:endParaRPr>
          </a:p>
          <a:p>
            <a:pPr marL="0" indent="0" algn="just">
              <a:buNone/>
            </a:pPr>
            <a:r>
              <a:rPr lang="zh-CN" altLang="en-US" sz="2000" b="0" dirty="0">
                <a:latin typeface="Times New Roman" panose="02020603050405020304" pitchFamily="18" charset="0"/>
              </a:rPr>
              <a:t>       The next meeting will be held on May 26.</a:t>
            </a:r>
            <a:r>
              <a:rPr lang="zh-CN" altLang="en-US" sz="2000" dirty="0">
                <a:latin typeface="Times New Roman" panose="02020603050405020304" pitchFamily="18" charset="0"/>
              </a:rPr>
              <a:t> </a:t>
            </a:r>
            <a:endParaRPr lang="zh-CN" altLang="en-US" sz="2000" dirty="0">
              <a:latin typeface="Times New Roman" panose="02020603050405020304" pitchFamily="18" charset="0"/>
            </a:endParaRPr>
          </a:p>
          <a:p>
            <a:pPr marL="0" indent="0">
              <a:buNone/>
            </a:pPr>
            <a:endParaRPr lang="zh-CN" altLang="en-US" sz="2000" dirty="0">
              <a:latin typeface="Times New Roman" panose="02020603050405020304" pitchFamily="18" charset="0"/>
            </a:endParaRPr>
          </a:p>
          <a:p>
            <a:pPr marL="0" indent="0" algn="r">
              <a:buNone/>
            </a:pPr>
            <a:r>
              <a:rPr lang="zh-CN" altLang="en-US" sz="2000" b="0" dirty="0">
                <a:latin typeface="Times New Roman" panose="02020603050405020304" pitchFamily="18" charset="0"/>
              </a:rPr>
              <a:t>Respectfully submitted</a:t>
            </a:r>
            <a:endParaRPr lang="zh-CN" altLang="en-US" sz="2000" b="0" dirty="0">
              <a:latin typeface="Times New Roman" panose="02020603050405020304" pitchFamily="18" charset="0"/>
            </a:endParaRPr>
          </a:p>
          <a:p>
            <a:pPr marL="0" indent="0">
              <a:buNone/>
            </a:pPr>
            <a:r>
              <a:rPr lang="zh-CN" altLang="en-US" dirty="0"/>
              <a:t>                                                    </a:t>
            </a:r>
            <a:r>
              <a:rPr lang="zh-CN" altLang="en-US" sz="2000" b="0" dirty="0">
                <a:latin typeface="Times New Roman" panose="02020603050405020304" pitchFamily="18" charset="0"/>
              </a:rPr>
              <a:t>Li Xue </a:t>
            </a:r>
            <a:endParaRPr lang="zh-CN" altLang="en-US" sz="2000" b="0" dirty="0">
              <a:latin typeface="Times New Roman" panose="02020603050405020304" pitchFamily="18" charset="0"/>
            </a:endParaRPr>
          </a:p>
          <a:p>
            <a:pPr marL="0" indent="0">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35842"/>
                                        </p:tgtEl>
                                        <p:attrNameLst>
                                          <p:attrName>style.visibility</p:attrName>
                                        </p:attrNameLst>
                                      </p:cBhvr>
                                      <p:to>
                                        <p:strVal val="visible"/>
                                      </p:to>
                                    </p:set>
                                    <p:animEffect transition="in" filter="barn(inVertical)">
                                      <p:cBhvr>
                                        <p:cTn id="7" dur="1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046623" y="573293"/>
            <a:ext cx="7667625" cy="5360987"/>
          </a:xfrm>
        </p:spPr>
        <p:txBody>
          <a:bodyPr vert="horz" wrap="square" lIns="91440" tIns="45720" rIns="91440" bIns="45720" anchor="t" anchorCtr="0"/>
          <a:lstStyle/>
          <a:p>
            <a:pPr marL="0" indent="443230">
              <a:buNone/>
            </a:pPr>
            <a:r>
              <a:rPr lang="zh-CN" altLang="en-US" dirty="0"/>
              <a:t>                                </a:t>
            </a:r>
            <a:endParaRPr lang="zh-CN" altLang="en-US" dirty="0"/>
          </a:p>
          <a:p>
            <a:pPr marL="0" indent="443230" algn="ctr">
              <a:buNone/>
            </a:pPr>
            <a:r>
              <a:rPr lang="zh-CN" altLang="en-US" sz="2400" dirty="0">
                <a:solidFill>
                  <a:srgbClr val="282917"/>
                </a:solidFill>
                <a:latin typeface="Times New Roman" panose="02020603050405020304" pitchFamily="18" charset="0"/>
                <a:cs typeface="Times New Roman" panose="02020603050405020304" pitchFamily="18" charset="0"/>
              </a:rPr>
              <a:t>About meeting </a:t>
            </a:r>
            <a:r>
              <a:rPr lang="zh-CN" altLang="en-US" sz="2400" dirty="0" smtClean="0">
                <a:solidFill>
                  <a:srgbClr val="282917"/>
                </a:solidFill>
                <a:latin typeface="Times New Roman" panose="02020603050405020304" pitchFamily="18" charset="0"/>
                <a:cs typeface="Times New Roman" panose="02020603050405020304" pitchFamily="18" charset="0"/>
              </a:rPr>
              <a:t>minutes</a:t>
            </a:r>
            <a:endParaRPr lang="zh-CN" altLang="en-US" sz="2400" dirty="0">
              <a:solidFill>
                <a:srgbClr val="282917"/>
              </a:solidFill>
              <a:latin typeface="Times New Roman" panose="02020603050405020304" pitchFamily="18" charset="0"/>
              <a:cs typeface="Times New Roman" panose="02020603050405020304" pitchFamily="18" charset="0"/>
            </a:endParaRPr>
          </a:p>
          <a:p>
            <a:pPr marL="0" indent="443230" algn="just">
              <a:buNone/>
            </a:pPr>
            <a:r>
              <a:rPr lang="zh-CN" altLang="en-US" sz="2000" b="0" dirty="0">
                <a:solidFill>
                  <a:schemeClr val="tx1"/>
                </a:solidFill>
                <a:latin typeface="Times New Roman" panose="02020603050405020304" pitchFamily="18" charset="0"/>
              </a:rPr>
              <a:t>The meeting serves as an important venue for discussing and solving issues in organizations. </a:t>
            </a:r>
            <a:r>
              <a:rPr lang="zh-CN" altLang="en-US" sz="2000" dirty="0">
                <a:solidFill>
                  <a:schemeClr val="tx1"/>
                </a:solidFill>
                <a:latin typeface="Times New Roman" panose="02020603050405020304" pitchFamily="18" charset="0"/>
              </a:rPr>
              <a:t>A minute</a:t>
            </a:r>
            <a:r>
              <a:rPr lang="zh-CN" altLang="en-US" sz="2000" b="0" dirty="0">
                <a:solidFill>
                  <a:schemeClr val="tx1"/>
                </a:solidFill>
                <a:latin typeface="Times New Roman" panose="02020603050405020304" pitchFamily="18" charset="0"/>
              </a:rPr>
              <a:t> （会议记录）is a piece of written record that summarizes the basic contents of a meeting for future reference or research. According to different degrees of formality, recording styles and holding time of meetings, minutes vary from one organization to another. </a:t>
            </a:r>
            <a:endParaRPr lang="zh-CN" altLang="en-US" sz="2000" b="0" dirty="0">
              <a:solidFill>
                <a:schemeClr val="tx1"/>
              </a:solidFill>
              <a:latin typeface="Times New Roman" panose="02020603050405020304" pitchFamily="18" charset="0"/>
            </a:endParaRPr>
          </a:p>
          <a:p>
            <a:pPr marL="0" indent="443230" algn="just">
              <a:buNone/>
            </a:pPr>
            <a:r>
              <a:rPr lang="zh-CN" altLang="en-US" sz="2000" dirty="0">
                <a:solidFill>
                  <a:schemeClr val="tx1"/>
                </a:solidFill>
                <a:latin typeface="Times New Roman" panose="02020603050405020304" pitchFamily="18" charset="0"/>
              </a:rPr>
              <a:t>Content of a minute </a:t>
            </a:r>
            <a:r>
              <a:rPr lang="zh-CN" altLang="en-US" sz="2000" b="0" dirty="0">
                <a:solidFill>
                  <a:schemeClr val="tx1"/>
                </a:solidFill>
                <a:latin typeface="Times New Roman" panose="02020603050405020304" pitchFamily="18" charset="0"/>
              </a:rPr>
              <a:t>（会议纪要的内容） Minutes are official records of the proceedings at the meetings. Taking minutes is a common practice for secretaries. The secretary may note down the major points of a discussion and every decision at a meeting. The content of effective minutes usually involves the following three parts. First, the opening part. To be clear, the minutes of any meeting should contain the basic</a:t>
            </a:r>
            <a:endParaRPr lang="zh-CN" altLang="en-US" sz="2000" b="0" dirty="0">
              <a:solidFill>
                <a:schemeClr val="tx1"/>
              </a:solidFill>
              <a:latin typeface="Times New Roman" panose="02020603050405020304" pitchFamily="18" charset="0"/>
            </a:endParaRPr>
          </a:p>
        </p:txBody>
      </p:sp>
      <p:sp>
        <p:nvSpPr>
          <p:cNvPr id="6147" name="标题 1"/>
          <p:cNvSpPr>
            <a:spLocks noGrp="1"/>
          </p:cNvSpPr>
          <p:nvPr>
            <p:ph type="title"/>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Ⅱ.</a:t>
            </a:r>
            <a:r>
              <a:rPr lang="zh-CN" altLang="en-US" u="sng" dirty="0">
                <a:solidFill>
                  <a:srgbClr val="282917"/>
                </a:solidFill>
                <a:latin typeface="Times New Roman" panose="02020603050405020304" pitchFamily="18" charset="0"/>
                <a:cs typeface="Times New Roman" panose="02020603050405020304" pitchFamily="18" charset="0"/>
              </a:rPr>
              <a:t>Leading-In</a:t>
            </a:r>
            <a:r>
              <a:rPr lang="zh-CN" altLang="en-US"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arn(inVertical)">
                                      <p:cBhvr>
                                        <p:cTn id="7"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1185863" y="198438"/>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VII. </a:t>
            </a:r>
            <a:r>
              <a:rPr lang="zh-CN" altLang="en-US" u="sng" dirty="0">
                <a:solidFill>
                  <a:srgbClr val="282917"/>
                </a:solidFill>
                <a:latin typeface="Times New Roman" panose="02020603050405020304" pitchFamily="18" charset="0"/>
                <a:cs typeface="Times New Roman" panose="02020603050405020304" pitchFamily="18" charset="0"/>
              </a:rPr>
              <a:t>Read for Reference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 sample 1. </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graphicFrame>
        <p:nvGraphicFramePr>
          <p:cNvPr id="36867" name="Group 3"/>
          <p:cNvGraphicFramePr>
            <a:graphicFrameLocks noGrp="1"/>
          </p:cNvGraphicFramePr>
          <p:nvPr/>
        </p:nvGraphicFramePr>
        <p:xfrm>
          <a:off x="1452563" y="1581150"/>
          <a:ext cx="7172325" cy="4381500"/>
        </p:xfrm>
        <a:graphic>
          <a:graphicData uri="http://schemas.openxmlformats.org/drawingml/2006/table">
            <a:tbl>
              <a:tblPr/>
              <a:tblGrid>
                <a:gridCol w="2171700"/>
                <a:gridCol w="1987550"/>
                <a:gridCol w="1746250"/>
                <a:gridCol w="1266825"/>
              </a:tblGrid>
              <a:tr h="1822450">
                <a:tc gridSpan="4">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A&amp;G  Korea</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Sales and Marketing Department</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Minutes of the Weekly Meeting</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Date: June 9, 2009</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Time:2:00 P.M.</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Present: Adam Greene /Sally Seo / Chris Lee / Anna Park / Sharon Kim</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cPr/>
                </a:tc>
                <a:tc hMerge="1">
                  <a:tcPr/>
                </a:tc>
                <a:tc hMerge="1">
                  <a:tcPr/>
                </a:tc>
              </a:tr>
              <a:tr h="965200">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Agenda </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Detail</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Pct val="100000"/>
                        <a:buFontTx/>
                        <a:buNone/>
                      </a:pP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Actions to be Taken</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Pct val="100000"/>
                        <a:buFontTx/>
                        <a:buNone/>
                      </a:pP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Pct val="100000"/>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Person Responsible</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593850">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zh-CN" altLang="en-US" sz="16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Agenda</a:t>
                      </a:r>
                      <a:r>
                        <a:rPr kumimoji="0" lang="zh-CN" altLang="en-US" sz="16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rPr>
                        <a:t>Ⅰ</a:t>
                      </a:r>
                      <a:r>
                        <a:rPr kumimoji="0" lang="zh-CN" altLang="en-US" sz="16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.Approval of Minutes form Last Meeting</a:t>
                      </a:r>
                      <a:endParaRPr kumimoji="0" lang="zh-CN" altLang="en-US" sz="16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-Anna Park read the minutes from the last meeting</a:t>
                      </a:r>
                      <a:endPar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-The minutes were approved as read</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zh-CN" altLang="en-US" sz="2800" b="1"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zh-CN" altLang="en-US" sz="1000" b="1"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arn(inVertical)">
                                      <p:cBhvr>
                                        <p:cTn id="7"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90" name="Group 2"/>
          <p:cNvGraphicFramePr>
            <a:graphicFrameLocks noGrp="1"/>
          </p:cNvGraphicFramePr>
          <p:nvPr/>
        </p:nvGraphicFramePr>
        <p:xfrm>
          <a:off x="1271588" y="1376363"/>
          <a:ext cx="7326312" cy="4328132"/>
        </p:xfrm>
        <a:graphic>
          <a:graphicData uri="http://schemas.openxmlformats.org/drawingml/2006/table">
            <a:tbl>
              <a:tblPr/>
              <a:tblGrid>
                <a:gridCol w="1628775"/>
                <a:gridCol w="2093912"/>
                <a:gridCol w="1917700"/>
                <a:gridCol w="1685925"/>
              </a:tblGrid>
              <a:tr h="2773273">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Ⅱ</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.Report Updates Market Share (市场份额)Update</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-The sales and marketing officers presented the market share up-dates on their respective brands</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-Mr. Adam Greens requested a special market share report on all A&amp;G products launched this year</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 special market report on A&amp;G products launched this year will be presented starting next meeting</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All sales and marketing officers</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4252">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Ⅲ</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New Business Golden Boy, Inc.</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-Sharon Kim sent a quotation for Spic and Span Multi-purpose Cleaner to a prospective client (潜在客户)last June 8</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-Follow up quotation sent at the end of the week</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-Schedule a sales presentation with Golden Boy, Inc.</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Sharon Kim</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4" name="Group 2"/>
          <p:cNvGraphicFramePr>
            <a:graphicFrameLocks noGrp="1"/>
          </p:cNvGraphicFramePr>
          <p:nvPr/>
        </p:nvGraphicFramePr>
        <p:xfrm>
          <a:off x="1243013" y="1328738"/>
          <a:ext cx="7593012" cy="5303838"/>
        </p:xfrm>
        <a:graphic>
          <a:graphicData uri="http://schemas.openxmlformats.org/drawingml/2006/table">
            <a:tbl>
              <a:tblPr/>
              <a:tblGrid>
                <a:gridCol w="1689100"/>
                <a:gridCol w="2170112"/>
                <a:gridCol w="1987550"/>
                <a:gridCol w="1746250"/>
              </a:tblGrid>
              <a:tr h="3505199">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Ⅳ</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Open Issues</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  Presentation of Market Research Findings on Fresh Toothpaste</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-Chris announces that XXX Research and Consultancy, Inc. is ready to present the market research findings(调查报告) on the new product concept for Fresh Toothpaste</a:t>
                      </a:r>
                      <a:endPar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-Everyone agreed to attend the XXX presentation and have it scheduled by next week</a:t>
                      </a: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Finalize the schedule of the research presentation XXX by Research and Consultancy, Inc.</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Chris Lee</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98638">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 Promotional Activity for Glow Shampoo</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Free samples of Glow Shampoo will be given to shoppers in key retail stores as part of the promotion for Glow Shampoo</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Coordinate with key retail stores and make the necessary arrangements for the implementation of the promotional activity</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Sally Seo</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Group 2"/>
          <p:cNvGraphicFramePr>
            <a:graphicFrameLocks noGrp="1"/>
          </p:cNvGraphicFramePr>
          <p:nvPr/>
        </p:nvGraphicFramePr>
        <p:xfrm>
          <a:off x="1338263" y="1843088"/>
          <a:ext cx="7297737" cy="2447925"/>
        </p:xfrm>
        <a:graphic>
          <a:graphicData uri="http://schemas.openxmlformats.org/drawingml/2006/table">
            <a:tbl>
              <a:tblPr/>
              <a:tblGrid>
                <a:gridCol w="1622425"/>
                <a:gridCol w="2085975"/>
                <a:gridCol w="1911350"/>
                <a:gridCol w="1677987"/>
              </a:tblGrid>
              <a:tr h="1031875">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Ⅴ</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Adjournment</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Mr. Adam Greene adjourned the meeting at 4:00 P.M.</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16050">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Ⅵ</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.Next Scheduled Meeting </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Date: June 16,2009</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Time:2:00 P.M.</a:t>
                      </a:r>
                      <a:endPar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Pct val="100000"/>
                        <a:buFontTx/>
                        <a:buNone/>
                      </a:pP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Location: Sales &amp; Marketing Conference Room</a:t>
                      </a:r>
                      <a:endParaRPr kumimoji="0" lang="en-US" altLang="zh-CN"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zh-CN" altLang="en-US" sz="1600" b="1" i="0" u="none" strike="noStrike" cap="none" normalizeH="0" baseline="0">
                        <a:ln>
                          <a:noFill/>
                        </a:ln>
                        <a:solidFill>
                          <a:schemeClr val="accent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79" name="Rectangle 72"/>
          <p:cNvSpPr/>
          <p:nvPr/>
        </p:nvSpPr>
        <p:spPr>
          <a:xfrm>
            <a:off x="1471613" y="4830763"/>
            <a:ext cx="4581525" cy="1311275"/>
          </a:xfrm>
          <a:prstGeom prst="rect">
            <a:avLst/>
          </a:prstGeom>
          <a:noFill/>
          <a:ln w="9525">
            <a:noFill/>
          </a:ln>
          <a:effectLst>
            <a:prstShdw prst="shdw13" dist="53882" dir="13499999">
              <a:schemeClr val="bg2">
                <a:alpha val="50000"/>
              </a:schemeClr>
            </a:prstShdw>
          </a:effectLst>
        </p:spPr>
        <p:txBody>
          <a:bodyPr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rPr>
              <a:t>Minutes prepared by: </a:t>
            </a:r>
            <a:r>
              <a:rPr lang="en-US" altLang="zh-CN" sz="2000" u="sng" dirty="0">
                <a:solidFill>
                  <a:schemeClr val="tx1"/>
                </a:solidFill>
                <a:latin typeface="Times New Roman" panose="02020603050405020304" pitchFamily="18" charset="0"/>
              </a:rPr>
              <a:t>                 </a:t>
            </a:r>
            <a:endParaRPr lang="en-US" altLang="zh-CN" sz="2000" dirty="0">
              <a:solidFill>
                <a:schemeClr val="tx1"/>
              </a:solidFill>
              <a:latin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rPr>
              <a:t>                                         Anna Park</a:t>
            </a:r>
            <a:endParaRPr lang="en-US" altLang="zh-CN" sz="2000" dirty="0">
              <a:solidFill>
                <a:schemeClr val="tx1"/>
              </a:solidFill>
              <a:latin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rPr>
              <a:t>Minutes approved by:</a:t>
            </a:r>
            <a:r>
              <a:rPr lang="en-US" altLang="zh-CN" sz="2000" u="sng" dirty="0">
                <a:solidFill>
                  <a:schemeClr val="tx1"/>
                </a:solidFill>
                <a:latin typeface="Times New Roman" panose="02020603050405020304" pitchFamily="18" charset="0"/>
              </a:rPr>
              <a:t>                  </a:t>
            </a:r>
            <a:endParaRPr lang="en-US" altLang="zh-CN" sz="2000" dirty="0">
              <a:solidFill>
                <a:schemeClr val="tx1"/>
              </a:solidFill>
              <a:latin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rPr>
              <a:t>                                        Asam Greene</a:t>
            </a:r>
            <a:endParaRPr lang="en-US" altLang="zh-CN" sz="2000" dirty="0">
              <a:solidFill>
                <a:schemeClr val="tx1"/>
              </a:solidFill>
              <a:latin typeface="Times New Roman" panose="02020603050405020304" pitchFamily="18" charset="0"/>
            </a:endParaRPr>
          </a:p>
        </p:txBody>
      </p:sp>
      <p:sp>
        <p:nvSpPr>
          <p:cNvPr id="40980" name="Line 73"/>
          <p:cNvSpPr/>
          <p:nvPr/>
        </p:nvSpPr>
        <p:spPr>
          <a:xfrm>
            <a:off x="3838575" y="5153025"/>
            <a:ext cx="1781175" cy="0"/>
          </a:xfrm>
          <a:prstGeom prst="line">
            <a:avLst/>
          </a:prstGeom>
          <a:ln w="9525" cap="flat" cmpd="sng">
            <a:solidFill>
              <a:schemeClr val="tx1"/>
            </a:solidFill>
            <a:prstDash val="solid"/>
            <a:headEnd type="none" w="med" len="med"/>
            <a:tailEnd type="none" w="med" len="med"/>
          </a:ln>
          <a:effectLst>
            <a:prstShdw prst="shdw13" dist="53882" dir="13499999">
              <a:schemeClr val="bg2">
                <a:alpha val="50000"/>
              </a:schemeClr>
            </a:prstShdw>
          </a:effectLst>
        </p:spPr>
      </p:sp>
      <p:sp>
        <p:nvSpPr>
          <p:cNvPr id="40981" name="Line 74"/>
          <p:cNvSpPr/>
          <p:nvPr/>
        </p:nvSpPr>
        <p:spPr>
          <a:xfrm>
            <a:off x="3838575" y="5762625"/>
            <a:ext cx="1781175" cy="0"/>
          </a:xfrm>
          <a:prstGeom prst="line">
            <a:avLst/>
          </a:prstGeom>
          <a:ln w="9525" cap="flat" cmpd="sng">
            <a:solidFill>
              <a:schemeClr val="tx1"/>
            </a:solidFill>
            <a:prstDash val="solid"/>
            <a:headEnd type="none" w="med" len="med"/>
            <a:tailEnd type="none" w="med" len="med"/>
          </a:ln>
          <a:effectLst>
            <a:prstShdw prst="shdw13" dist="53882" dir="13499999">
              <a:schemeClr val="bg2">
                <a:alpha val="50000"/>
              </a:schemeClr>
            </a:prstShdw>
          </a:effectLst>
        </p:spPr>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a:xfrm>
            <a:off x="1185863" y="530225"/>
            <a:ext cx="7958137" cy="546100"/>
          </a:xfrm>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cs typeface="Times New Roman" panose="02020603050405020304" pitchFamily="18" charset="0"/>
              </a:rPr>
              <a:t>Sample 2</a:t>
            </a:r>
            <a:br>
              <a:rPr lang="zh-CN" altLang="en-US" sz="2400" dirty="0">
                <a:solidFill>
                  <a:srgbClr val="282917"/>
                </a:solidFill>
                <a:latin typeface="Times New Roman" panose="02020603050405020304" pitchFamily="18" charset="0"/>
                <a:cs typeface="Times New Roman" panose="02020603050405020304" pitchFamily="18" charset="0"/>
              </a:rPr>
            </a:br>
            <a:endParaRPr lang="zh-CN" altLang="en-US" sz="2400" b="0" dirty="0">
              <a:solidFill>
                <a:srgbClr val="282917"/>
              </a:solidFill>
              <a:latin typeface="Times New Roman" panose="02020603050405020304" pitchFamily="18" charset="0"/>
              <a:ea typeface="Times New Roman" panose="02020603050405020304" pitchFamily="18" charset="0"/>
            </a:endParaRPr>
          </a:p>
        </p:txBody>
      </p:sp>
      <p:sp>
        <p:nvSpPr>
          <p:cNvPr id="41987" name="内容占位符 2"/>
          <p:cNvSpPr>
            <a:spLocks noGrp="1"/>
          </p:cNvSpPr>
          <p:nvPr>
            <p:ph idx="1"/>
          </p:nvPr>
        </p:nvSpPr>
        <p:spPr>
          <a:xfrm>
            <a:off x="973138" y="1438275"/>
            <a:ext cx="7961312" cy="4765675"/>
          </a:xfrm>
        </p:spPr>
        <p:txBody>
          <a:bodyPr vert="horz" wrap="square" lIns="91440" tIns="45720" rIns="91440" bIns="45720" anchor="t" anchorCtr="0"/>
          <a:lstStyle/>
          <a:p>
            <a:pPr marL="0" indent="0" algn="ctr">
              <a:buNone/>
            </a:pPr>
            <a:r>
              <a:rPr lang="zh-CN" altLang="en-US" sz="2000" dirty="0">
                <a:solidFill>
                  <a:schemeClr val="tx1"/>
                </a:solidFill>
                <a:latin typeface="Times New Roman" panose="02020603050405020304" pitchFamily="18" charset="0"/>
              </a:rPr>
              <a:t>Minutes of the Special Meeting of the Board of Directors（董事会）</a:t>
            </a:r>
            <a:endParaRPr lang="zh-CN" altLang="en-US" sz="200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dirty="0">
                <a:solidFill>
                  <a:schemeClr val="tx1"/>
                </a:solidFill>
                <a:latin typeface="Times New Roman" panose="02020603050405020304" pitchFamily="18" charset="0"/>
              </a:rPr>
              <a:t>Time:</a:t>
            </a:r>
            <a:r>
              <a:rPr lang="zh-CN" altLang="en-US" sz="2000" b="0" dirty="0">
                <a:solidFill>
                  <a:schemeClr val="tx1"/>
                </a:solidFill>
                <a:latin typeface="Times New Roman" panose="02020603050405020304" pitchFamily="18" charset="0"/>
              </a:rPr>
              <a:t> November, 23dr, 2006, 10:00 a. M.</a:t>
            </a:r>
            <a:endParaRPr lang="zh-CN" altLang="en-US" sz="2000" b="0" dirty="0">
              <a:solidFill>
                <a:schemeClr val="tx1"/>
              </a:solidFill>
              <a:latin typeface="Times New Roman" panose="02020603050405020304" pitchFamily="18" charset="0"/>
            </a:endParaRPr>
          </a:p>
          <a:p>
            <a:pPr marL="0" indent="0">
              <a:buNone/>
            </a:pPr>
            <a:r>
              <a:rPr lang="zh-CN" altLang="en-US" sz="2000" dirty="0">
                <a:solidFill>
                  <a:schemeClr val="tx1"/>
                </a:solidFill>
                <a:latin typeface="Times New Roman" panose="02020603050405020304" pitchFamily="18" charset="0"/>
              </a:rPr>
              <a:t>Present</a:t>
            </a:r>
            <a:r>
              <a:rPr lang="zh-CN" altLang="en-US" sz="2000" b="0" dirty="0">
                <a:solidFill>
                  <a:schemeClr val="tx1"/>
                </a:solidFill>
                <a:latin typeface="Times New Roman" panose="02020603050405020304" pitchFamily="18" charset="0"/>
              </a:rPr>
              <a:t>：Bruce Chudwick, Jack Devers, Ray Fuller, Clack Garibaldi, Jeremy Kennelly</a:t>
            </a:r>
            <a:endParaRPr lang="zh-CN" altLang="en-US" sz="2000" b="0" dirty="0">
              <a:solidFill>
                <a:schemeClr val="tx1"/>
              </a:solidFill>
              <a:latin typeface="Times New Roman" panose="02020603050405020304" pitchFamily="18" charset="0"/>
            </a:endParaRPr>
          </a:p>
          <a:p>
            <a:pPr marL="0" indent="0">
              <a:buNone/>
            </a:pPr>
            <a:r>
              <a:rPr lang="zh-CN" altLang="en-US" sz="2000" dirty="0">
                <a:solidFill>
                  <a:schemeClr val="tx1"/>
                </a:solidFill>
                <a:latin typeface="Times New Roman" panose="02020603050405020304" pitchFamily="18" charset="0"/>
              </a:rPr>
              <a:t>Absent:</a:t>
            </a:r>
            <a:r>
              <a:rPr lang="zh-CN" altLang="en-US" sz="2000" b="0" dirty="0">
                <a:solidFill>
                  <a:schemeClr val="tx1"/>
                </a:solidFill>
                <a:latin typeface="Times New Roman" panose="02020603050405020304" pitchFamily="18" charset="0"/>
              </a:rPr>
              <a:t> Ray Price</a:t>
            </a:r>
            <a:endParaRPr lang="zh-CN" altLang="en-US" sz="2000" b="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The special meeting was called to order and presided over by Mr. Bruce Chudwick in Meeting Room 303.</a:t>
            </a:r>
            <a:endParaRPr lang="zh-CN" altLang="en-US" sz="2000" b="0" dirty="0">
              <a:solidFill>
                <a:schemeClr val="tx1"/>
              </a:solidFill>
              <a:latin typeface="Times New Roman" panose="02020603050405020304" pitchFamily="18" charset="0"/>
            </a:endParaRPr>
          </a:p>
          <a:p>
            <a:pPr marL="0" indent="0">
              <a:buNone/>
            </a:pP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The minutes of the last meeting was read and approved.</a:t>
            </a:r>
            <a:endParaRPr lang="zh-CN" altLang="en-US" sz="2000" b="0" dirty="0">
              <a:solidFill>
                <a:schemeClr val="tx1"/>
              </a:solidFill>
              <a:latin typeface="Times New Roman" panose="02020603050405020304" pitchFamily="18" charset="0"/>
            </a:endParaRPr>
          </a:p>
          <a:p>
            <a:pPr marL="0" indent="0">
              <a:buNone/>
            </a:pPr>
            <a:r>
              <a:rPr lang="zh-CN" altLang="en-US" sz="2000" dirty="0">
                <a:solidFill>
                  <a:schemeClr val="tx1"/>
                </a:solidFill>
                <a:latin typeface="Times New Roman" panose="02020603050405020304" pitchFamily="18" charset="0"/>
              </a:rPr>
              <a:t>Old Business</a:t>
            </a:r>
            <a:r>
              <a:rPr lang="zh-CN" altLang="en-US" sz="2000" b="0" dirty="0">
                <a:solidFill>
                  <a:schemeClr val="tx1"/>
                </a:solidFill>
                <a:latin typeface="Times New Roman" panose="02020603050405020304" pitchFamily="18" charset="0"/>
              </a:rPr>
              <a:t>：none </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arn(inVertical)">
                                      <p:cBhvr>
                                        <p:cTn id="7"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vert="horz" wrap="square" lIns="91440" tIns="45720" rIns="91440" bIns="45720" anchor="ctr" anchorCtr="0"/>
          <a:lstStyle/>
          <a:p>
            <a:endParaRPr lang="zh-CN" altLang="en-US" dirty="0"/>
          </a:p>
        </p:txBody>
      </p:sp>
      <p:sp>
        <p:nvSpPr>
          <p:cNvPr id="43011" name="内容占位符 2"/>
          <p:cNvSpPr>
            <a:spLocks noGrp="1"/>
          </p:cNvSpPr>
          <p:nvPr>
            <p:ph idx="1"/>
          </p:nvPr>
        </p:nvSpPr>
        <p:spPr>
          <a:xfrm>
            <a:off x="868363" y="1163638"/>
            <a:ext cx="7961312" cy="5360987"/>
          </a:xfrm>
        </p:spPr>
        <p:txBody>
          <a:bodyPr vert="horz" wrap="square" lIns="91440" tIns="45720" rIns="91440" bIns="45720" anchor="t" anchorCtr="0"/>
          <a:lstStyle/>
          <a:p>
            <a:pPr marL="177800" indent="0">
              <a:buNone/>
            </a:pPr>
            <a:r>
              <a:rPr lang="zh-CN" altLang="en-US" sz="2000" dirty="0">
                <a:solidFill>
                  <a:schemeClr val="tx1"/>
                </a:solidFill>
                <a:latin typeface="Times New Roman" panose="02020603050405020304" pitchFamily="18" charset="0"/>
              </a:rPr>
              <a:t>New Proposals</a:t>
            </a:r>
            <a:endParaRPr lang="zh-CN" altLang="en-US" sz="2000" dirty="0">
              <a:solidFill>
                <a:schemeClr val="tx1"/>
              </a:solidFill>
              <a:latin typeface="Times New Roman" panose="02020603050405020304" pitchFamily="18" charset="0"/>
            </a:endParaRPr>
          </a:p>
          <a:p>
            <a:pPr marL="177800" indent="0">
              <a:buNone/>
            </a:pPr>
            <a:r>
              <a:rPr lang="zh-CN" altLang="en-US" sz="2000" b="0" dirty="0">
                <a:solidFill>
                  <a:schemeClr val="tx1"/>
                </a:solidFill>
                <a:latin typeface="Times New Roman" panose="02020603050405020304" pitchFamily="18" charset="0"/>
              </a:rPr>
              <a:t>*Discussed the need to grant temporary privileges to the staff and the process involved in doing so.</a:t>
            </a:r>
            <a:endParaRPr lang="zh-CN" altLang="en-US" sz="2000" b="0" dirty="0">
              <a:solidFill>
                <a:schemeClr val="tx1"/>
              </a:solidFill>
              <a:latin typeface="Times New Roman" panose="02020603050405020304" pitchFamily="18" charset="0"/>
            </a:endParaRPr>
          </a:p>
          <a:p>
            <a:pPr marL="177800" indent="0">
              <a:buNone/>
            </a:pPr>
            <a:r>
              <a:rPr lang="zh-CN" altLang="en-US" sz="2000" b="0" dirty="0">
                <a:solidFill>
                  <a:schemeClr val="tx1"/>
                </a:solidFill>
                <a:latin typeface="Times New Roman" panose="02020603050405020304" pitchFamily="18" charset="0"/>
              </a:rPr>
              <a:t>Discussed the types of receivers of the proposed temporary privileges list. The Board of Directors is in agreement that all provider types should remain on future list.</a:t>
            </a:r>
            <a:endParaRPr lang="zh-CN" altLang="en-US" sz="2000" b="0" dirty="0">
              <a:solidFill>
                <a:schemeClr val="tx1"/>
              </a:solidFill>
              <a:latin typeface="Times New Roman" panose="02020603050405020304" pitchFamily="18" charset="0"/>
            </a:endParaRPr>
          </a:p>
          <a:p>
            <a:pPr marL="177800" indent="0">
              <a:buNone/>
            </a:pPr>
            <a:endParaRPr lang="zh-CN" altLang="en-US" sz="2000" b="0" dirty="0">
              <a:solidFill>
                <a:schemeClr val="tx1"/>
              </a:solidFill>
              <a:latin typeface="Times New Roman" panose="02020603050405020304" pitchFamily="18" charset="0"/>
            </a:endParaRPr>
          </a:p>
          <a:p>
            <a:pPr marL="177800" indent="0">
              <a:buNone/>
            </a:pPr>
            <a:r>
              <a:rPr lang="zh-CN" altLang="en-US" sz="2000" dirty="0">
                <a:solidFill>
                  <a:schemeClr val="tx1"/>
                </a:solidFill>
                <a:latin typeface="Times New Roman" panose="02020603050405020304" pitchFamily="18" charset="0"/>
              </a:rPr>
              <a:t>New motions</a:t>
            </a:r>
            <a:endParaRPr lang="zh-CN" altLang="en-US" sz="2000" dirty="0">
              <a:solidFill>
                <a:schemeClr val="tx1"/>
              </a:solidFill>
              <a:latin typeface="Times New Roman" panose="02020603050405020304" pitchFamily="18" charset="0"/>
            </a:endParaRPr>
          </a:p>
          <a:p>
            <a:pPr marL="177800" indent="0">
              <a:buNone/>
            </a:pPr>
            <a:r>
              <a:rPr lang="zh-CN" altLang="en-US" sz="2000" b="0" dirty="0">
                <a:solidFill>
                  <a:schemeClr val="tx1"/>
                </a:solidFill>
                <a:latin typeface="Times New Roman" panose="02020603050405020304" pitchFamily="18" charset="0"/>
              </a:rPr>
              <a:t>*Motion was made and seconded to recommend that the Board of Directors approve the proposed temporary privileges（临时特权） to the ABC medical staff.</a:t>
            </a:r>
            <a:endParaRPr lang="zh-CN" altLang="en-US" sz="2000" b="0" dirty="0">
              <a:solidFill>
                <a:schemeClr val="tx1"/>
              </a:solidFill>
              <a:latin typeface="Times New Roman" panose="02020603050405020304" pitchFamily="18" charset="0"/>
            </a:endParaRPr>
          </a:p>
          <a:p>
            <a:pPr marL="177800" indent="0">
              <a:buNone/>
            </a:pPr>
            <a:r>
              <a:rPr lang="zh-CN" altLang="en-US" sz="2000" b="0" dirty="0">
                <a:solidFill>
                  <a:schemeClr val="tx1"/>
                </a:solidFill>
                <a:latin typeface="Times New Roman" panose="02020603050405020304" pitchFamily="18" charset="0"/>
              </a:rPr>
              <a:t>*Decided that future agenda materials and previously faxed materials will now be sent to the members’ secure e-mail accounts.</a:t>
            </a:r>
            <a:endParaRPr lang="zh-CN" altLang="en-US" sz="2000" b="0" dirty="0">
              <a:solidFill>
                <a:schemeClr val="tx1"/>
              </a:solidFill>
              <a:latin typeface="Times New Roman" panose="02020603050405020304" pitchFamily="18" charset="0"/>
            </a:endParaRPr>
          </a:p>
          <a:p>
            <a:pPr marL="177800" indent="0">
              <a:buNone/>
            </a:pPr>
            <a:endParaRPr lang="zh-CN" altLang="en-US" sz="2000" b="0" dirty="0">
              <a:solidFill>
                <a:schemeClr val="tx1"/>
              </a:solidFill>
              <a:latin typeface="Times New Roman" panose="02020603050405020304" pitchFamily="18" charset="0"/>
            </a:endParaRPr>
          </a:p>
          <a:p>
            <a:pPr marL="177800" indent="0">
              <a:buNone/>
            </a:pPr>
            <a:r>
              <a:rPr lang="zh-CN" altLang="en-US" sz="2000" b="0" dirty="0">
                <a:solidFill>
                  <a:schemeClr val="tx1"/>
                </a:solidFill>
                <a:latin typeface="Times New Roman" panose="02020603050405020304" pitchFamily="18" charset="0"/>
              </a:rPr>
              <a:t>The motion was unanimously approved（一致通过）.</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1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p:cNvSpPr>
          <p:nvPr>
            <p:ph idx="1"/>
          </p:nvPr>
        </p:nvSpPr>
        <p:spPr>
          <a:xfrm>
            <a:off x="882650" y="1497013"/>
            <a:ext cx="7961313" cy="3829050"/>
          </a:xfrm>
        </p:spPr>
        <p:txBody>
          <a:bodyPr vert="horz" wrap="square" lIns="91440" tIns="45720" rIns="91440" bIns="45720" anchor="t" anchorCtr="0"/>
          <a:lstStyle/>
          <a:p>
            <a:pPr marL="177800" indent="0">
              <a:buNone/>
            </a:pPr>
            <a:r>
              <a:rPr lang="en-US" altLang="zh-CN" sz="2000" dirty="0">
                <a:solidFill>
                  <a:schemeClr val="tx1"/>
                </a:solidFill>
                <a:latin typeface="Times New Roman" panose="02020603050405020304" pitchFamily="18" charset="0"/>
              </a:rPr>
              <a:t>Next Special Meeting</a:t>
            </a:r>
            <a:endParaRPr lang="en-US" altLang="zh-CN" sz="2000" dirty="0">
              <a:solidFill>
                <a:schemeClr val="tx1"/>
              </a:solidFill>
              <a:latin typeface="Times New Roman" panose="02020603050405020304" pitchFamily="18" charset="0"/>
            </a:endParaRPr>
          </a:p>
          <a:p>
            <a:pPr marL="177800" indent="0">
              <a:buNone/>
            </a:pPr>
            <a:r>
              <a:rPr lang="en-US" altLang="zh-CN" sz="2000" b="0" dirty="0">
                <a:solidFill>
                  <a:schemeClr val="tx1"/>
                </a:solidFill>
                <a:latin typeface="Times New Roman" panose="02020603050405020304" pitchFamily="18" charset="0"/>
              </a:rPr>
              <a:t>Next meeting will be held on December 25, 2006, 12:00p.m., in Meeting Room 303</a:t>
            </a:r>
            <a:endParaRPr lang="en-US" altLang="zh-CN" sz="2000" b="0" dirty="0">
              <a:solidFill>
                <a:schemeClr val="tx1"/>
              </a:solidFill>
              <a:latin typeface="Times New Roman" panose="02020603050405020304" pitchFamily="18" charset="0"/>
            </a:endParaRPr>
          </a:p>
          <a:p>
            <a:pPr marL="177800" indent="0">
              <a:buNone/>
            </a:pPr>
            <a:endParaRPr lang="en-US" altLang="zh-CN" sz="2000" b="0" dirty="0">
              <a:solidFill>
                <a:schemeClr val="tx1"/>
              </a:solidFill>
              <a:latin typeface="Times New Roman" panose="02020603050405020304" pitchFamily="18" charset="0"/>
            </a:endParaRPr>
          </a:p>
          <a:p>
            <a:pPr marL="177800" indent="0">
              <a:buNone/>
            </a:pPr>
            <a:r>
              <a:rPr lang="en-US" altLang="zh-CN" sz="2000" dirty="0">
                <a:solidFill>
                  <a:schemeClr val="tx1"/>
                </a:solidFill>
                <a:latin typeface="Times New Roman" panose="02020603050405020304" pitchFamily="18" charset="0"/>
              </a:rPr>
              <a:t>Adjournment</a:t>
            </a:r>
            <a:endParaRPr lang="en-US" altLang="zh-CN" sz="2000" dirty="0">
              <a:solidFill>
                <a:schemeClr val="tx1"/>
              </a:solidFill>
              <a:latin typeface="Times New Roman" panose="02020603050405020304" pitchFamily="18" charset="0"/>
            </a:endParaRPr>
          </a:p>
          <a:p>
            <a:pPr marL="177800" indent="0">
              <a:buNone/>
            </a:pPr>
            <a:r>
              <a:rPr lang="en-US" altLang="zh-CN" sz="2000" b="0" dirty="0">
                <a:solidFill>
                  <a:schemeClr val="tx1"/>
                </a:solidFill>
                <a:latin typeface="Times New Roman" panose="02020603050405020304" pitchFamily="18" charset="0"/>
              </a:rPr>
              <a:t>The meeting was adjourned at 12:45p.m.</a:t>
            </a:r>
            <a:endParaRPr lang="en-US" altLang="zh-CN" sz="2000" b="0" dirty="0">
              <a:solidFill>
                <a:schemeClr val="tx1"/>
              </a:solidFill>
              <a:latin typeface="Times New Roman" panose="02020603050405020304" pitchFamily="18" charset="0"/>
            </a:endParaRPr>
          </a:p>
          <a:p>
            <a:pPr marL="177800" indent="0">
              <a:buNone/>
            </a:pPr>
            <a:endParaRPr lang="en-US" altLang="zh-CN" sz="2000" b="0" dirty="0">
              <a:solidFill>
                <a:schemeClr val="tx1"/>
              </a:solidFill>
              <a:latin typeface="Times New Roman" panose="02020603050405020304" pitchFamily="18" charset="0"/>
            </a:endParaRPr>
          </a:p>
          <a:p>
            <a:pPr marL="177800" indent="0">
              <a:buNone/>
            </a:pPr>
            <a:r>
              <a:rPr lang="en-US" altLang="zh-CN" sz="2000" dirty="0">
                <a:solidFill>
                  <a:schemeClr val="tx1"/>
                </a:solidFill>
                <a:latin typeface="Times New Roman" panose="02020603050405020304" pitchFamily="18" charset="0"/>
              </a:rPr>
              <a:t>Respectfully submitted</a:t>
            </a:r>
            <a:endParaRPr lang="en-US" altLang="zh-CN" sz="2000" dirty="0">
              <a:solidFill>
                <a:schemeClr val="tx1"/>
              </a:solidFill>
              <a:latin typeface="Times New Roman" panose="02020603050405020304" pitchFamily="18" charset="0"/>
            </a:endParaRPr>
          </a:p>
          <a:p>
            <a:pPr marL="177800" indent="0">
              <a:buNone/>
            </a:pPr>
            <a:r>
              <a:rPr lang="en-US" altLang="zh-CN" sz="2000" b="0" dirty="0">
                <a:solidFill>
                  <a:schemeClr val="tx1"/>
                </a:solidFill>
                <a:latin typeface="Times New Roman" panose="02020603050405020304" pitchFamily="18" charset="0"/>
              </a:rPr>
              <a:t>Jeremy Kennelly, secretary</a:t>
            </a:r>
            <a:endParaRPr lang="en-US" altLang="zh-CN" sz="2000" b="0" dirty="0">
              <a:solidFill>
                <a:schemeClr val="tx1"/>
              </a:solidFill>
              <a:latin typeface="Times New Roman" panose="02020603050405020304" pitchFamily="18" charset="0"/>
              <a:ea typeface="黑体" panose="02010600030101010101" pitchFamily="49" charset="-122"/>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26111"/>
          <p:cNvGrpSpPr/>
          <p:nvPr/>
        </p:nvGrpSpPr>
        <p:grpSpPr>
          <a:xfrm>
            <a:off x="5932488" y="5632450"/>
            <a:ext cx="669925" cy="654050"/>
            <a:chOff x="0" y="0"/>
            <a:chExt cx="515" cy="505"/>
          </a:xfrm>
        </p:grpSpPr>
        <p:sp>
          <p:nvSpPr>
            <p:cNvPr id="46083"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7"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6085" name="组合 26114"/>
          <p:cNvGrpSpPr/>
          <p:nvPr/>
        </p:nvGrpSpPr>
        <p:grpSpPr>
          <a:xfrm>
            <a:off x="7323138" y="5181600"/>
            <a:ext cx="349250" cy="339725"/>
            <a:chOff x="0" y="0"/>
            <a:chExt cx="515" cy="505"/>
          </a:xfrm>
        </p:grpSpPr>
        <p:sp>
          <p:nvSpPr>
            <p:cNvPr id="46086"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5"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6088"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6089"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6090"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5063" name="TextBox 13"/>
          <p:cNvSpPr txBox="1"/>
          <p:nvPr/>
        </p:nvSpPr>
        <p:spPr>
          <a:xfrm>
            <a:off x="2609533" y="2551748"/>
            <a:ext cx="6548437" cy="1754326"/>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fltVal val="0"/>
                                          </p:val>
                                        </p:tav>
                                        <p:tav tm="100000">
                                          <p:val>
                                            <p:strVal val="#ppt_w"/>
                                          </p:val>
                                        </p:tav>
                                      </p:tavLst>
                                    </p:anim>
                                    <p:anim calcmode="lin" valueType="num">
                                      <p:cBhvr>
                                        <p:cTn id="8" dur="1000" fill="hold"/>
                                        <p:tgtEl>
                                          <p:spTgt spid="46085"/>
                                        </p:tgtEl>
                                        <p:attrNameLst>
                                          <p:attrName>ppt_h</p:attrName>
                                        </p:attrNameLst>
                                      </p:cBhvr>
                                      <p:tavLst>
                                        <p:tav tm="0">
                                          <p:val>
                                            <p:fltVal val="0"/>
                                          </p:val>
                                        </p:tav>
                                        <p:tav tm="100000">
                                          <p:val>
                                            <p:strVal val="#ppt_h"/>
                                          </p:val>
                                        </p:tav>
                                      </p:tavLst>
                                    </p:anim>
                                    <p:animEffect transition="in" filter="fade">
                                      <p:cBhvr>
                                        <p:cTn id="9" dur="1000"/>
                                        <p:tgtEl>
                                          <p:spTgt spid="46085"/>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6085"/>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6082"/>
                                        </p:tgtEl>
                                        <p:attrNameLst>
                                          <p:attrName>style.visibility</p:attrName>
                                        </p:attrNameLst>
                                      </p:cBhvr>
                                      <p:to>
                                        <p:strVal val="visible"/>
                                      </p:to>
                                    </p:set>
                                    <p:anim calcmode="lin" valueType="num">
                                      <p:cBhvr>
                                        <p:cTn id="14" dur="1000" fill="hold"/>
                                        <p:tgtEl>
                                          <p:spTgt spid="46082"/>
                                        </p:tgtEl>
                                        <p:attrNameLst>
                                          <p:attrName>ppt_w</p:attrName>
                                        </p:attrNameLst>
                                      </p:cBhvr>
                                      <p:tavLst>
                                        <p:tav tm="0">
                                          <p:val>
                                            <p:fltVal val="0"/>
                                          </p:val>
                                        </p:tav>
                                        <p:tav tm="100000">
                                          <p:val>
                                            <p:strVal val="#ppt_w"/>
                                          </p:val>
                                        </p:tav>
                                      </p:tavLst>
                                    </p:anim>
                                    <p:anim calcmode="lin" valueType="num">
                                      <p:cBhvr>
                                        <p:cTn id="15" dur="1000" fill="hold"/>
                                        <p:tgtEl>
                                          <p:spTgt spid="46082"/>
                                        </p:tgtEl>
                                        <p:attrNameLst>
                                          <p:attrName>ppt_h</p:attrName>
                                        </p:attrNameLst>
                                      </p:cBhvr>
                                      <p:tavLst>
                                        <p:tav tm="0">
                                          <p:val>
                                            <p:fltVal val="0"/>
                                          </p:val>
                                        </p:tav>
                                        <p:tav tm="100000">
                                          <p:val>
                                            <p:strVal val="#ppt_h"/>
                                          </p:val>
                                        </p:tav>
                                      </p:tavLst>
                                    </p:anim>
                                    <p:animEffect transition="in" filter="fade">
                                      <p:cBhvr>
                                        <p:cTn id="16" dur="1000"/>
                                        <p:tgtEl>
                                          <p:spTgt spid="4608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6082"/>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6088"/>
                                        </p:tgtEl>
                                        <p:attrNameLst>
                                          <p:attrName>style.visibility</p:attrName>
                                        </p:attrNameLst>
                                      </p:cBhvr>
                                      <p:to>
                                        <p:strVal val="visible"/>
                                      </p:to>
                                    </p:set>
                                    <p:animEffect transition="in" filter="fade">
                                      <p:cBhvr>
                                        <p:cTn id="22" dur="1000"/>
                                        <p:tgtEl>
                                          <p:spTgt spid="4608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6090"/>
                                        </p:tgtEl>
                                        <p:attrNameLst>
                                          <p:attrName>style.visibility</p:attrName>
                                        </p:attrNameLst>
                                      </p:cBhvr>
                                      <p:to>
                                        <p:strVal val="visible"/>
                                      </p:to>
                                    </p:set>
                                    <p:animEffect transition="in" filter="fade">
                                      <p:cBhvr>
                                        <p:cTn id="26" dur="1000"/>
                                        <p:tgtEl>
                                          <p:spTgt spid="4609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6089"/>
                                        </p:tgtEl>
                                        <p:attrNameLst>
                                          <p:attrName>style.visibility</p:attrName>
                                        </p:attrNameLst>
                                      </p:cBhvr>
                                      <p:to>
                                        <p:strVal val="visible"/>
                                      </p:to>
                                    </p:set>
                                    <p:animEffect transition="in" filter="fade">
                                      <p:cBhvr>
                                        <p:cTn id="30" dur="1000"/>
                                        <p:tgtEl>
                                          <p:spTgt spid="46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1076325" y="1062038"/>
            <a:ext cx="7580313" cy="5530850"/>
          </a:xfrm>
        </p:spPr>
        <p:txBody>
          <a:bodyPr vert="horz" wrap="square" lIns="91440" tIns="45720" rIns="91440" bIns="45720" anchor="t" anchorCtr="0"/>
          <a:lstStyle/>
          <a:p>
            <a:pPr marL="0" indent="0" algn="just">
              <a:buNone/>
            </a:pPr>
            <a:r>
              <a:rPr lang="zh-CN" altLang="en-US" sz="2000" b="0" dirty="0">
                <a:solidFill>
                  <a:schemeClr val="tx1"/>
                </a:solidFill>
                <a:latin typeface="Times New Roman" panose="02020603050405020304" pitchFamily="18" charset="0"/>
              </a:rPr>
              <a:t>facts: the name of the meeting, the time, date and place, the presiding officer, and a record of attendance; second, the main body of the minutes. In this part, minute takers need to summarize a reference to the minutes of the previous meeting, the reports by officers, old and new business, resolutions, the date and agenda of next meeting, the adjournment time, etc. In the final part, minute keepers need to sign their names. Good minutes should be brief, concise, clear and objective.</a:t>
            </a:r>
            <a:endParaRPr lang="zh-CN" altLang="en-US" sz="2000" b="0" dirty="0">
              <a:solidFill>
                <a:schemeClr val="tx1"/>
              </a:solidFill>
              <a:latin typeface="Times New Roman" panose="02020603050405020304" pitchFamily="18" charset="0"/>
            </a:endParaRPr>
          </a:p>
          <a:p>
            <a:pPr marL="0" indent="0" algn="just">
              <a:buNone/>
            </a:pPr>
            <a:r>
              <a:rPr lang="zh-CN" altLang="en-US" sz="2000" dirty="0">
                <a:solidFill>
                  <a:schemeClr val="tx1"/>
                </a:solidFill>
                <a:latin typeface="Times New Roman" panose="02020603050405020304" pitchFamily="18" charset="0"/>
              </a:rPr>
              <a:t>       Preparation for minute writing</a:t>
            </a:r>
            <a:r>
              <a:rPr lang="zh-CN" altLang="en-US" sz="2000" b="0" dirty="0">
                <a:solidFill>
                  <a:schemeClr val="tx1"/>
                </a:solidFill>
                <a:latin typeface="Times New Roman" panose="02020603050405020304" pitchFamily="18" charset="0"/>
              </a:rPr>
              <a:t>（会议纪要写作过程）Before the meeting, reviewing the agenda is an necessary step to get a rough idea about the meeting. With the help of the agenda, it is possible to make an outline of major topics to be discussed. During the meeting, secretaries need to take notes in their own ways. It is necessary for a minutes-writer to make a draft of minutes immediately after the meeting while everything is still fresh in the mind.</a:t>
            </a:r>
            <a:r>
              <a:rPr lang="zh-CN" altLang="en-US" sz="200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marL="0" indent="0" algn="just">
              <a:buNone/>
            </a:pP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4294967295"/>
          </p:nvPr>
        </p:nvSpPr>
        <p:spPr>
          <a:xfrm>
            <a:off x="1076325" y="1548580"/>
            <a:ext cx="7580313" cy="5044307"/>
          </a:xfrm>
        </p:spPr>
        <p:txBody>
          <a:bodyPr vert="horz" wrap="square" lIns="91440" tIns="45720" rIns="91440" bIns="45720" anchor="t" anchorCtr="0"/>
          <a:lstStyle/>
          <a:p>
            <a:pPr marL="0" indent="0" algn="just">
              <a:buNone/>
            </a:pPr>
            <a:r>
              <a:rPr lang="en-US" altLang="zh-CN" sz="2000" b="0" dirty="0" smtClean="0">
                <a:solidFill>
                  <a:schemeClr val="tx1"/>
                </a:solidFill>
                <a:latin typeface="Times New Roman" panose="02020603050405020304" pitchFamily="18" charset="0"/>
              </a:rPr>
              <a:t>       Requirements </a:t>
            </a:r>
            <a:r>
              <a:rPr lang="en-US" altLang="zh-CN" sz="2000" b="0" dirty="0" smtClean="0">
                <a:solidFill>
                  <a:schemeClr val="tx1"/>
                </a:solidFill>
                <a:latin typeface="Times New Roman" panose="02020603050405020304" pitchFamily="18" charset="0"/>
              </a:rPr>
              <a:t>for minutes writing (</a:t>
            </a:r>
            <a:r>
              <a:rPr lang="zh-CN" altLang="en-US" sz="2000" b="0" dirty="0" smtClean="0">
                <a:solidFill>
                  <a:schemeClr val="tx1"/>
                </a:solidFill>
                <a:latin typeface="Times New Roman" panose="02020603050405020304" pitchFamily="18" charset="0"/>
              </a:rPr>
              <a:t>会议纪要写作要求</a:t>
            </a:r>
            <a:r>
              <a:rPr lang="en-US" altLang="zh-CN" sz="2000" b="0" dirty="0" smtClean="0">
                <a:solidFill>
                  <a:schemeClr val="tx1"/>
                </a:solidFill>
                <a:latin typeface="Times New Roman" panose="02020603050405020304" pitchFamily="18" charset="0"/>
              </a:rPr>
              <a:t>): Keep accurate. Write down the information accurately and objectively, no matter it is the detailed record or outline record. Do not add your </a:t>
            </a:r>
            <a:r>
              <a:rPr lang="en-US" altLang="zh-CN" sz="2000" b="0" dirty="0" smtClean="0">
                <a:solidFill>
                  <a:schemeClr val="tx1"/>
                </a:solidFill>
                <a:latin typeface="Times New Roman" panose="02020603050405020304" pitchFamily="18" charset="0"/>
              </a:rPr>
              <a:t>personal </a:t>
            </a:r>
            <a:r>
              <a:rPr lang="en-US" altLang="zh-CN" sz="2000" b="0" dirty="0" smtClean="0">
                <a:solidFill>
                  <a:schemeClr val="tx1"/>
                </a:solidFill>
                <a:latin typeface="Times New Roman" panose="02020603050405020304" pitchFamily="18" charset="0"/>
              </a:rPr>
              <a:t>view or opinion. Keep the main points. Take down the concrete views of important resolutions, proposals or decisions and arrange the content in a logical way, while catch the simple meaning for those general explanations and make a summary. Keep the right attitude. The minutes-writer should maintain the right attitude and write down the main </a:t>
            </a:r>
            <a:r>
              <a:rPr lang="en-US" altLang="zh-CN" sz="2000" b="0" dirty="0" err="1" smtClean="0">
                <a:solidFill>
                  <a:schemeClr val="tx1"/>
                </a:solidFill>
                <a:latin typeface="Times New Roman" panose="02020603050405020304" pitchFamily="18" charset="0"/>
              </a:rPr>
              <a:t>poins</a:t>
            </a:r>
            <a:r>
              <a:rPr lang="en-US" altLang="zh-CN" sz="2000" b="0" dirty="0" smtClean="0">
                <a:solidFill>
                  <a:schemeClr val="tx1"/>
                </a:solidFill>
                <a:latin typeface="Times New Roman" panose="02020603050405020304" pitchFamily="18" charset="0"/>
              </a:rPr>
              <a:t> responsibly and seriously from the beginning to the end.</a:t>
            </a: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971550" y="97790"/>
            <a:ext cx="7961630" cy="6743065"/>
          </a:xfrm>
        </p:spPr>
        <p:txBody>
          <a:bodyPr vert="horz" wrap="square" lIns="91440" tIns="45720" rIns="91440" bIns="45720" anchor="t" anchorCtr="0"/>
          <a:lstStyle/>
          <a:p>
            <a:pPr marL="278130" indent="-278130" defTabSz="900430">
              <a:buNone/>
              <a:tabLst>
                <a:tab pos="2600325" algn="l"/>
              </a:tabLst>
            </a:pPr>
            <a:r>
              <a:rPr lang="zh-CN" altLang="en-US" sz="2400" i="1" dirty="0">
                <a:solidFill>
                  <a:srgbClr val="282917"/>
                </a:solidFill>
                <a:latin typeface="Times New Roman" panose="02020603050405020304" pitchFamily="18" charset="0"/>
                <a:cs typeface="Times New Roman" panose="02020603050405020304" pitchFamily="18" charset="0"/>
              </a:rPr>
              <a:t>Task 1  </a:t>
            </a:r>
            <a:endParaRPr lang="zh-CN" altLang="en-US" sz="2400" i="1" dirty="0">
              <a:solidFill>
                <a:srgbClr val="282917"/>
              </a:solidFill>
              <a:latin typeface="Times New Roman" panose="02020603050405020304" pitchFamily="18" charset="0"/>
              <a:cs typeface="Times New Roman" panose="02020603050405020304" pitchFamily="18" charset="0"/>
            </a:endParaRPr>
          </a:p>
          <a:p>
            <a:pPr marL="278130" indent="-278130" defTabSz="900430">
              <a:buNone/>
              <a:tabLst>
                <a:tab pos="2600325" algn="l"/>
              </a:tabLst>
            </a:pP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en-US" sz="2400" dirty="0">
              <a:solidFill>
                <a:srgbClr val="FF0000"/>
              </a:solidFill>
              <a:latin typeface="Times New Roman" panose="02020603050405020304" pitchFamily="18" charset="0"/>
              <a:cs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1.A minute is a written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   A. letter </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B</a:t>
            </a:r>
            <a:r>
              <a:rPr lang="zh-CN" altLang="en-US" sz="2000" b="0" dirty="0">
                <a:solidFill>
                  <a:schemeClr val="tx1"/>
                </a:solidFill>
                <a:latin typeface="Times New Roman" panose="02020603050405020304" pitchFamily="18" charset="0"/>
              </a:rPr>
              <a:t>. mail </a:t>
            </a:r>
            <a:r>
              <a:rPr lang="zh-CN" altLang="en-US" sz="2000" b="0" dirty="0" smtClean="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C.  report</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D</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record</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2.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are the minute keepers. </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   A. The officers</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B</a:t>
            </a:r>
            <a:r>
              <a:rPr lang="zh-CN" altLang="en-US" sz="2000" b="0" dirty="0">
                <a:solidFill>
                  <a:schemeClr val="tx1"/>
                </a:solidFill>
                <a:latin typeface="Times New Roman" panose="02020603050405020304" pitchFamily="18" charset="0"/>
              </a:rPr>
              <a:t>. The </a:t>
            </a:r>
            <a:r>
              <a:rPr lang="zh-CN" altLang="en-US" sz="2000" b="0" dirty="0" smtClean="0">
                <a:solidFill>
                  <a:schemeClr val="tx1"/>
                </a:solidFill>
                <a:latin typeface="Times New Roman" panose="02020603050405020304" pitchFamily="18" charset="0"/>
              </a:rPr>
              <a:t>secretaries   </a:t>
            </a:r>
            <a:r>
              <a:rPr lang="zh-CN" altLang="en-US" sz="2000" b="0" dirty="0">
                <a:solidFill>
                  <a:schemeClr val="tx1"/>
                </a:solidFill>
                <a:latin typeface="Times New Roman" panose="02020603050405020304" pitchFamily="18" charset="0"/>
              </a:rPr>
              <a:t>C. The presidents</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D</a:t>
            </a:r>
            <a:r>
              <a:rPr lang="en-US" altLang="zh-CN" sz="2000" b="0" dirty="0">
                <a:solidFill>
                  <a:schemeClr val="tx1"/>
                </a:solidFill>
                <a:latin typeface="Times New Roman" panose="02020603050405020304" pitchFamily="18" charset="0"/>
              </a:rPr>
              <a:t>. The manager</a:t>
            </a:r>
            <a:endParaRPr lang="en-US" altLang="zh-CN"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3.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is not involved in an effective minutes. </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   A. The recording time of </a:t>
            </a:r>
            <a:r>
              <a:rPr lang="zh-CN" altLang="en-US" sz="2000" b="0" dirty="0" smtClean="0">
                <a:solidFill>
                  <a:schemeClr val="tx1"/>
                </a:solidFill>
                <a:latin typeface="Times New Roman" panose="02020603050405020304" pitchFamily="18" charset="0"/>
              </a:rPr>
              <a:t>minutes     B</a:t>
            </a:r>
            <a:r>
              <a:rPr lang="zh-CN" altLang="en-US" sz="2000" b="0" dirty="0">
                <a:solidFill>
                  <a:schemeClr val="tx1"/>
                </a:solidFill>
                <a:latin typeface="Times New Roman" panose="02020603050405020304" pitchFamily="18" charset="0"/>
              </a:rPr>
              <a:t>. The time of the meeting   </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   C. The time of next meeting</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D. The </a:t>
            </a:r>
            <a:r>
              <a:rPr lang="en-US" altLang="zh-CN" sz="2000" b="0" dirty="0">
                <a:solidFill>
                  <a:schemeClr val="tx1"/>
                </a:solidFill>
                <a:latin typeface="Times New Roman" panose="02020603050405020304" pitchFamily="18" charset="0"/>
              </a:rPr>
              <a:t>name of the minutes keeper</a:t>
            </a:r>
            <a:endParaRPr lang="en-US" altLang="zh-CN"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4. Good minutes should be short, clear and </a:t>
            </a:r>
            <a:r>
              <a:rPr lang="zh-CN" altLang="en-US" sz="2000" b="0" u="sng" dirty="0">
                <a:solidFill>
                  <a:schemeClr val="tx1"/>
                </a:solidFill>
                <a:latin typeface="Times New Roman" panose="02020603050405020304" pitchFamily="18" charset="0"/>
              </a:rPr>
              <a:t> </a:t>
            </a:r>
            <a:r>
              <a:rPr lang="en-US" altLang="zh-CN" sz="2000" b="0" u="sng" dirty="0">
                <a:solidFill>
                  <a:schemeClr val="tx1"/>
                </a:solidFill>
                <a:latin typeface="Times New Roman" panose="02020603050405020304" pitchFamily="18" charset="0"/>
              </a:rPr>
              <a:t>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a:t>
            </a:r>
            <a:endParaRPr lang="zh-CN" altLang="en-US"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   A. in detail</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B</a:t>
            </a:r>
            <a:r>
              <a:rPr lang="zh-CN" altLang="en-US" sz="2000" b="0" dirty="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objective    </a:t>
            </a:r>
            <a:r>
              <a:rPr lang="en-US" altLang="zh-CN" sz="2000" b="0" dirty="0" smtClean="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C. </a:t>
            </a:r>
            <a:r>
              <a:rPr lang="zh-CN" altLang="en-US" sz="2000" b="0" dirty="0" smtClean="0">
                <a:solidFill>
                  <a:schemeClr val="tx1"/>
                </a:solidFill>
                <a:latin typeface="Times New Roman" panose="02020603050405020304" pitchFamily="18" charset="0"/>
              </a:rPr>
              <a:t>impartial    </a:t>
            </a:r>
            <a:r>
              <a:rPr lang="en-US" altLang="zh-CN" sz="2000" b="0" dirty="0" smtClean="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D. just</a:t>
            </a:r>
            <a:endParaRPr lang="en-US" altLang="zh-CN" sz="2000" b="0" dirty="0">
              <a:solidFill>
                <a:schemeClr val="tx1"/>
              </a:solidFill>
              <a:latin typeface="Times New Roman" panose="02020603050405020304" pitchFamily="18" charset="0"/>
            </a:endParaRPr>
          </a:p>
          <a:p>
            <a:pPr marL="278130" indent="-278130" defTabSz="900430">
              <a:buNone/>
              <a:tabLst>
                <a:tab pos="2600325" algn="l"/>
              </a:tabLst>
            </a:pPr>
            <a:r>
              <a:rPr lang="zh-CN" altLang="en-US" sz="2000" b="0" dirty="0">
                <a:solidFill>
                  <a:schemeClr val="tx1"/>
                </a:solidFill>
                <a:latin typeface="Times New Roman" panose="02020603050405020304" pitchFamily="18" charset="0"/>
              </a:rPr>
              <a:t>5.  Which of the following statements is incorrect?</a:t>
            </a:r>
            <a:endParaRPr lang="zh-CN" altLang="en-US" sz="2000" b="0" dirty="0">
              <a:solidFill>
                <a:schemeClr val="tx1"/>
              </a:solidFill>
              <a:latin typeface="Times New Roman" panose="02020603050405020304" pitchFamily="18" charset="0"/>
            </a:endParaRPr>
          </a:p>
          <a:p>
            <a:pPr marL="278130" indent="-278130" defTabSz="900430">
              <a:buFont typeface="Wingdings" panose="05000000000000000000" pitchFamily="2" charset="2"/>
              <a:buAutoNum type="alphaUcPeriod"/>
              <a:tabLst>
                <a:tab pos="2600325" algn="l"/>
              </a:tabLst>
            </a:pPr>
            <a:r>
              <a:rPr lang="zh-CN" altLang="en-US" sz="2000" b="0" dirty="0">
                <a:solidFill>
                  <a:schemeClr val="tx1"/>
                </a:solidFill>
                <a:latin typeface="Times New Roman" panose="02020603050405020304" pitchFamily="18" charset="0"/>
              </a:rPr>
              <a:t>Minutes are just a repetition of what was said in a meeting. </a:t>
            </a:r>
            <a:endParaRPr lang="zh-CN" altLang="en-US" sz="2000" b="0" dirty="0">
              <a:solidFill>
                <a:schemeClr val="tx1"/>
              </a:solidFill>
              <a:latin typeface="Times New Roman" panose="02020603050405020304" pitchFamily="18" charset="0"/>
            </a:endParaRPr>
          </a:p>
          <a:p>
            <a:pPr marL="278130" indent="-278130" defTabSz="900430">
              <a:buFont typeface="Wingdings" panose="05000000000000000000" pitchFamily="2" charset="2"/>
              <a:buAutoNum type="alphaUcPeriod"/>
              <a:tabLst>
                <a:tab pos="2600325" algn="l"/>
              </a:tabLst>
            </a:pPr>
            <a:r>
              <a:rPr lang="zh-CN" altLang="en-US" sz="2000" b="0" dirty="0">
                <a:solidFill>
                  <a:schemeClr val="tx1"/>
                </a:solidFill>
                <a:latin typeface="Times New Roman" panose="02020603050405020304" pitchFamily="18" charset="0"/>
              </a:rPr>
              <a:t>Reviewing the agenda is a necessary step before the meeting.</a:t>
            </a:r>
            <a:endParaRPr lang="zh-CN" altLang="en-US" sz="2000" b="0" dirty="0">
              <a:solidFill>
                <a:schemeClr val="tx1"/>
              </a:solidFill>
              <a:latin typeface="Times New Roman" panose="02020603050405020304" pitchFamily="18" charset="0"/>
            </a:endParaRPr>
          </a:p>
          <a:p>
            <a:pPr marL="278130" indent="-278130" defTabSz="900430">
              <a:buFont typeface="Wingdings" panose="05000000000000000000" pitchFamily="2" charset="2"/>
              <a:buAutoNum type="alphaUcPeriod"/>
              <a:tabLst>
                <a:tab pos="2600325" algn="l"/>
              </a:tabLst>
            </a:pPr>
            <a:r>
              <a:rPr lang="zh-CN" altLang="en-US" sz="2000" b="0" dirty="0">
                <a:solidFill>
                  <a:schemeClr val="tx1"/>
                </a:solidFill>
                <a:latin typeface="Times New Roman" panose="02020603050405020304" pitchFamily="18" charset="0"/>
              </a:rPr>
              <a:t>Minutes are records of what has taken place, it should be written in past tense.</a:t>
            </a:r>
            <a:endParaRPr lang="zh-CN" altLang="en-US" sz="2000" b="0" dirty="0">
              <a:solidFill>
                <a:schemeClr val="tx1"/>
              </a:solidFill>
              <a:latin typeface="Times New Roman" panose="02020603050405020304" pitchFamily="18" charset="0"/>
            </a:endParaRPr>
          </a:p>
          <a:p>
            <a:pPr marL="0" indent="0" defTabSz="900430">
              <a:buFont typeface="Wingdings" panose="05000000000000000000" pitchFamily="2" charset="2"/>
              <a:buNone/>
              <a:tabLst>
                <a:tab pos="2600325" algn="l"/>
              </a:tabLst>
            </a:pPr>
            <a:r>
              <a:rPr lang="zh-CN" altLang="en-US" sz="2000" b="0" dirty="0">
                <a:solidFill>
                  <a:schemeClr val="tx1"/>
                </a:solidFill>
                <a:latin typeface="Times New Roman" panose="02020603050405020304" pitchFamily="18" charset="0"/>
              </a:rPr>
              <a:t>D.It is necessary for a minute-writer to make a record of the meeting as </a:t>
            </a:r>
            <a:endParaRPr lang="zh-CN" altLang="en-US" sz="2000" b="0" dirty="0">
              <a:solidFill>
                <a:schemeClr val="tx1"/>
              </a:solidFill>
              <a:latin typeface="Times New Roman" panose="02020603050405020304" pitchFamily="18" charset="0"/>
            </a:endParaRPr>
          </a:p>
          <a:p>
            <a:pPr marL="0" indent="0" defTabSz="900430">
              <a:buFont typeface="Wingdings" panose="05000000000000000000" pitchFamily="2" charset="2"/>
              <a:buNone/>
              <a:tabLst>
                <a:tab pos="2600325" algn="l"/>
              </a:tabLst>
            </a:pPr>
            <a:r>
              <a:rPr lang="en-US" altLang="zh-CN" sz="2000" b="0" dirty="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soon as </a:t>
            </a:r>
            <a:r>
              <a:rPr lang="zh-CN" altLang="en-US" sz="2000" b="0" dirty="0">
                <a:solidFill>
                  <a:schemeClr val="tx1"/>
                </a:solidFill>
                <a:latin typeface="Times New Roman" panose="02020603050405020304" pitchFamily="18" charset="0"/>
              </a:rPr>
              <a:t>possible.</a:t>
            </a:r>
            <a:endParaRPr lang="zh-CN" altLang="en-US" sz="2000" b="0" dirty="0">
              <a:solidFill>
                <a:schemeClr val="tx1"/>
              </a:solidFill>
              <a:latin typeface="Times New Roman" panose="02020603050405020304" pitchFamily="18" charset="0"/>
            </a:endParaRPr>
          </a:p>
        </p:txBody>
      </p:sp>
      <p:sp>
        <p:nvSpPr>
          <p:cNvPr id="10242" name="内容占位符 2"/>
          <p:cNvSpPr>
            <a:spLocks noGrp="1"/>
          </p:cNvSpPr>
          <p:nvPr/>
        </p:nvSpPr>
        <p:spPr>
          <a:xfrm>
            <a:off x="3434715" y="984250"/>
            <a:ext cx="544195" cy="3784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D </a:t>
            </a:r>
            <a:endParaRPr lang="en-US" altLang="zh-CN" sz="2000" b="0" dirty="0">
              <a:latin typeface="Times New Roman" panose="02020603050405020304" pitchFamily="18" charset="0"/>
              <a:cs typeface="Times New Roman" panose="02020603050405020304" pitchFamily="18" charset="0"/>
            </a:endParaRPr>
          </a:p>
        </p:txBody>
      </p:sp>
      <p:sp>
        <p:nvSpPr>
          <p:cNvPr id="2" name="内容占位符 2"/>
          <p:cNvSpPr>
            <a:spLocks noGrp="1"/>
          </p:cNvSpPr>
          <p:nvPr/>
        </p:nvSpPr>
        <p:spPr>
          <a:xfrm>
            <a:off x="1300706" y="1718454"/>
            <a:ext cx="544195" cy="3784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B </a:t>
            </a:r>
            <a:endParaRPr lang="en-US" altLang="zh-CN" sz="2000" b="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1315453" y="2383298"/>
            <a:ext cx="544195" cy="3784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0" dirty="0">
                <a:latin typeface="Times New Roman" panose="02020603050405020304" pitchFamily="18" charset="0"/>
                <a:cs typeface="Times New Roman" panose="02020603050405020304" pitchFamily="18" charset="0"/>
              </a:rPr>
              <a:t>A</a:t>
            </a:r>
            <a:endParaRPr lang="en-US" sz="2000" b="0" dirty="0">
              <a:latin typeface="Times New Roman" panose="02020603050405020304" pitchFamily="18" charset="0"/>
              <a:cs typeface="Times New Roman" panose="02020603050405020304" pitchFamily="18" charset="0"/>
            </a:endParaRPr>
          </a:p>
        </p:txBody>
      </p:sp>
      <p:sp>
        <p:nvSpPr>
          <p:cNvPr id="4" name="内容占位符 2"/>
          <p:cNvSpPr>
            <a:spLocks noGrp="1"/>
          </p:cNvSpPr>
          <p:nvPr/>
        </p:nvSpPr>
        <p:spPr>
          <a:xfrm>
            <a:off x="5438775" y="3479800"/>
            <a:ext cx="544195" cy="3784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B </a:t>
            </a:r>
            <a:endParaRPr lang="en-US" altLang="zh-CN" sz="2000" b="0" dirty="0">
              <a:latin typeface="Times New Roman" panose="02020603050405020304" pitchFamily="18" charset="0"/>
              <a:cs typeface="Times New Roman" panose="02020603050405020304" pitchFamily="18" charset="0"/>
            </a:endParaRPr>
          </a:p>
        </p:txBody>
      </p:sp>
      <p:sp>
        <p:nvSpPr>
          <p:cNvPr id="5" name="内容占位符 2"/>
          <p:cNvSpPr>
            <a:spLocks noGrp="1"/>
          </p:cNvSpPr>
          <p:nvPr/>
        </p:nvSpPr>
        <p:spPr>
          <a:xfrm>
            <a:off x="6485255" y="4208780"/>
            <a:ext cx="544195" cy="3784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cs typeface="Times New Roman" panose="02020603050405020304" pitchFamily="18" charset="0"/>
              </a:rPr>
              <a:t>A </a:t>
            </a:r>
            <a:endParaRPr lang="en-US" altLang="zh-CN" sz="2000" b="0" dirty="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P spid="10242" grpId="1" build="p"/>
      <p:bldP spid="2" grpId="0" build="p"/>
      <p:bldP spid="2" grpId="1" build="p"/>
      <p:bldP spid="3" grpId="0" build="p"/>
      <p:bldP spid="3" grpId="1" build="p"/>
      <p:bldP spid="4" grpId="0" build="p"/>
      <p:bldP spid="4" grpId="1" build="p"/>
      <p:bldP spid="5" grpId="0" build="p"/>
      <p:bldP spid="5" grpI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标题 1"/>
          <p:cNvSpPr>
            <a:spLocks noGrp="1" noChangeArrowheads="1"/>
          </p:cNvSpPr>
          <p:nvPr>
            <p:ph type="title" idx="4294967295"/>
          </p:nvPr>
        </p:nvSpPr>
        <p:spPr>
          <a:xfrm>
            <a:off x="1011691" y="442460"/>
            <a:ext cx="7958137" cy="1011237"/>
          </a:xfrm>
        </p:spPr>
        <p:txBody>
          <a:bodyPr/>
          <a:lstStyle/>
          <a:p>
            <a:br>
              <a:rPr lang="zh-CN" altLang="en-US" dirty="0" smtClean="0">
                <a:solidFill>
                  <a:srgbClr val="282917"/>
                </a:solidFill>
                <a:latin typeface="Times New Roman" panose="02020603050405020304" pitchFamily="18" charset="0"/>
              </a:rPr>
            </a:br>
            <a:r>
              <a:rPr lang="zh-CN" altLang="en-US" dirty="0" smtClean="0">
                <a:solidFill>
                  <a:srgbClr val="282917"/>
                </a:solidFill>
                <a:latin typeface="Times New Roman" panose="02020603050405020304" pitchFamily="18" charset="0"/>
              </a:rPr>
              <a:t>Ⅲ. </a:t>
            </a:r>
            <a:r>
              <a:rPr lang="zh-CN" altLang="en-US" u="sng" dirty="0" smtClean="0">
                <a:solidFill>
                  <a:srgbClr val="282917"/>
                </a:solidFill>
                <a:latin typeface="Times New Roman" panose="02020603050405020304" pitchFamily="18" charset="0"/>
              </a:rPr>
              <a:t>Formatting</a:t>
            </a:r>
            <a:r>
              <a:rPr lang="zh-CN" altLang="en-US" dirty="0" smtClean="0">
                <a:solidFill>
                  <a:srgbClr val="FF0000"/>
                </a:solidFill>
                <a:latin typeface="Times New Roman" panose="02020603050405020304" pitchFamily="18" charset="0"/>
              </a:rPr>
              <a:t> </a:t>
            </a:r>
            <a:br>
              <a:rPr lang="zh-CN" altLang="en-US" dirty="0" smtClean="0">
                <a:solidFill>
                  <a:srgbClr val="282917"/>
                </a:solidFill>
                <a:latin typeface="Times New Roman" panose="02020603050405020304" pitchFamily="18" charset="0"/>
              </a:rPr>
            </a:br>
            <a:r>
              <a:rPr lang="zh-CN" altLang="en-US" sz="2400" i="1" dirty="0" smtClean="0">
                <a:solidFill>
                  <a:srgbClr val="282917"/>
                </a:solidFill>
                <a:latin typeface="Times New Roman" panose="02020603050405020304" pitchFamily="18" charset="0"/>
              </a:rPr>
              <a:t>Case 1:</a:t>
            </a:r>
            <a:r>
              <a:rPr lang="zh-CN" altLang="en-US" dirty="0" smtClean="0">
                <a:solidFill>
                  <a:srgbClr val="FF0000"/>
                </a:solidFill>
                <a:latin typeface="Times New Roman" panose="02020603050405020304" pitchFamily="18" charset="0"/>
              </a:rPr>
              <a:t> </a:t>
            </a:r>
            <a:br>
              <a:rPr lang="zh-CN" altLang="en-US" dirty="0" smtClean="0"/>
            </a:br>
            <a:r>
              <a:rPr lang="zh-CN" altLang="en-US" sz="2000" dirty="0" smtClean="0">
                <a:solidFill>
                  <a:schemeClr val="tx1"/>
                </a:solidFill>
                <a:latin typeface="Times New Roman" panose="02020603050405020304" pitchFamily="18" charset="0"/>
              </a:rPr>
              <a:t>Minutes of the Year-end Sales Meeting of the Fire Charger Exporting Co., Ltd </a:t>
            </a:r>
            <a:br>
              <a:rPr lang="zh-CN" altLang="en-US" sz="2000" dirty="0" smtClean="0">
                <a:solidFill>
                  <a:schemeClr val="tx1"/>
                </a:solidFill>
                <a:latin typeface="Times New Roman" panose="02020603050405020304" pitchFamily="18" charset="0"/>
              </a:rPr>
            </a:br>
            <a:endParaRPr lang="zh-CN" altLang="en-US" sz="2000" dirty="0" smtClean="0">
              <a:solidFill>
                <a:schemeClr val="tx1"/>
              </a:solidFill>
              <a:latin typeface="Times New Roman" panose="02020603050405020304" pitchFamily="18" charset="0"/>
            </a:endParaRPr>
          </a:p>
        </p:txBody>
      </p:sp>
      <p:sp>
        <p:nvSpPr>
          <p:cNvPr id="11266" name="内容占位符 2"/>
          <p:cNvSpPr>
            <a:spLocks noGrp="1" noChangeArrowheads="1"/>
          </p:cNvSpPr>
          <p:nvPr>
            <p:ph idx="4294967295"/>
          </p:nvPr>
        </p:nvSpPr>
        <p:spPr>
          <a:xfrm>
            <a:off x="965200" y="2006600"/>
            <a:ext cx="6488113" cy="3660775"/>
          </a:xfrm>
        </p:spPr>
        <p:txBody>
          <a:bodyPr/>
          <a:lstStyle/>
          <a:p>
            <a:pPr marL="0" indent="0" algn="just">
              <a:buFont typeface="Wingdings" panose="05000000000000000000" pitchFamily="2" charset="2"/>
              <a:buNone/>
            </a:pP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r>
              <a:rPr lang="zh-CN" altLang="en-US" sz="2000" b="0" smtClean="0">
                <a:solidFill>
                  <a:schemeClr val="tx1"/>
                </a:solidFill>
                <a:latin typeface="Times New Roman" panose="02020603050405020304" pitchFamily="18" charset="0"/>
              </a:rPr>
              <a:t>Date：December 25, 2004</a:t>
            </a: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r>
              <a:rPr lang="zh-CN" altLang="en-US" sz="2000" b="0" smtClean="0">
                <a:solidFill>
                  <a:schemeClr val="tx1"/>
                </a:solidFill>
                <a:latin typeface="Times New Roman" panose="02020603050405020304" pitchFamily="18" charset="0"/>
              </a:rPr>
              <a:t>Present: Dr. Owen Smith (Chair), Bruce Li, Carl Black,</a:t>
            </a: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r>
              <a:rPr lang="zh-CN" altLang="en-US" sz="2000" b="0" smtClean="0">
                <a:solidFill>
                  <a:schemeClr val="tx1"/>
                </a:solidFill>
                <a:latin typeface="Times New Roman" panose="02020603050405020304" pitchFamily="18" charset="0"/>
              </a:rPr>
              <a:t>              Leo Brown, and Angel Wang</a:t>
            </a: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r>
              <a:rPr lang="zh-CN" altLang="en-US" sz="2000" b="0" smtClean="0">
                <a:solidFill>
                  <a:schemeClr val="tx1"/>
                </a:solidFill>
                <a:latin typeface="Times New Roman" panose="02020603050405020304" pitchFamily="18" charset="0"/>
              </a:rPr>
              <a:t>Apologies for absence：Susan Tim</a:t>
            </a: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endParaRPr lang="zh-CN" altLang="en-US" sz="2000" b="0" smtClean="0">
              <a:solidFill>
                <a:schemeClr val="tx1"/>
              </a:solidFill>
              <a:latin typeface="Times New Roman" panose="02020603050405020304" pitchFamily="18" charset="0"/>
            </a:endParaRPr>
          </a:p>
          <a:p>
            <a:pPr marL="0" indent="0">
              <a:buFont typeface="Wingdings" panose="05000000000000000000" pitchFamily="2" charset="2"/>
              <a:buNone/>
            </a:pPr>
            <a:r>
              <a:rPr lang="zh-CN" altLang="en-US" sz="2000" b="0" smtClean="0">
                <a:solidFill>
                  <a:schemeClr val="tx1"/>
                </a:solidFill>
                <a:latin typeface="Times New Roman" panose="02020603050405020304" pitchFamily="18" charset="0"/>
              </a:rPr>
              <a:t>The year-end sales meeting of Fire Charger Exporting Co., Ltd was held at the Meeting Room 301, 1:30 p.m., December 25, 2004. The meeting was called to order and presided over by Dr. Owen Smith, president.</a:t>
            </a:r>
            <a:endParaRPr lang="zh-CN" altLang="en-US" sz="2000" smtClean="0">
              <a:solidFill>
                <a:schemeClr val="tx1"/>
              </a:solidFill>
              <a:latin typeface="Times New Roman" panose="02020603050405020304" pitchFamily="18" charset="0"/>
            </a:endParaRPr>
          </a:p>
        </p:txBody>
      </p:sp>
      <p:sp>
        <p:nvSpPr>
          <p:cNvPr id="11267" name="Rectangle 3"/>
          <p:cNvSpPr>
            <a:spLocks noChangeArrowheads="1"/>
          </p:cNvSpPr>
          <p:nvPr/>
        </p:nvSpPr>
        <p:spPr bwMode="auto">
          <a:xfrm>
            <a:off x="7416800" y="1928813"/>
            <a:ext cx="1481138" cy="485775"/>
          </a:xfrm>
          <a:prstGeom prst="rect">
            <a:avLst/>
          </a:prstGeom>
          <a:solidFill>
            <a:srgbClr val="FFFFFF"/>
          </a:solidFill>
          <a:ln w="9525">
            <a:solidFill>
              <a:srgbClr val="4F81BD"/>
            </a:solidFill>
            <a:miter lim="800000"/>
          </a:ln>
        </p:spPr>
        <p:txBody>
          <a:bodyPr/>
          <a:lstStyle/>
          <a:p>
            <a:pPr algn="just">
              <a:buFont typeface="Wingdings" panose="05000000000000000000" pitchFamily="2" charset="2"/>
              <a:buNone/>
            </a:pPr>
            <a:r>
              <a:rPr lang="zh-CN" altLang="en-US" sz="2000" b="0">
                <a:latin typeface="Times New Roman" panose="02020603050405020304" pitchFamily="18" charset="0"/>
              </a:rPr>
              <a:t>The opening</a:t>
            </a:r>
            <a:endParaRPr lang="zh-CN" altLang="en-US" sz="2000" b="0">
              <a:latin typeface="Times New Roman" panose="02020603050405020304" pitchFamily="18" charset="0"/>
            </a:endParaRPr>
          </a:p>
        </p:txBody>
      </p:sp>
      <p:cxnSp>
        <p:nvCxnSpPr>
          <p:cNvPr id="11268" name="AutoShape 2"/>
          <p:cNvCxnSpPr>
            <a:cxnSpLocks noChangeShapeType="1"/>
            <a:stCxn id="11267" idx="2"/>
            <a:endCxn id="11269" idx="2"/>
          </p:cNvCxnSpPr>
          <p:nvPr/>
        </p:nvCxnSpPr>
        <p:spPr bwMode="auto">
          <a:xfrm flipH="1">
            <a:off x="7361238" y="2414588"/>
            <a:ext cx="796925" cy="1512887"/>
          </a:xfrm>
          <a:prstGeom prst="straightConnector1">
            <a:avLst/>
          </a:prstGeom>
          <a:noFill/>
          <a:ln w="9525">
            <a:solidFill>
              <a:srgbClr val="4F81BD"/>
            </a:solidFill>
            <a:round/>
            <a:tailEnd type="triangle" w="med" len="med"/>
          </a:ln>
        </p:spPr>
      </p:cxnSp>
      <p:sp>
        <p:nvSpPr>
          <p:cNvPr id="11269" name="AutoShape 15"/>
          <p:cNvSpPr/>
          <p:nvPr/>
        </p:nvSpPr>
        <p:spPr bwMode="auto">
          <a:xfrm>
            <a:off x="7081838" y="2193925"/>
            <a:ext cx="279400" cy="3467100"/>
          </a:xfrm>
          <a:prstGeom prst="rightBracket">
            <a:avLst>
              <a:gd name="adj" fmla="val 103409"/>
            </a:avLst>
          </a:prstGeom>
          <a:noFill/>
          <a:ln w="9525" cap="rnd">
            <a:solidFill>
              <a:schemeClr val="hlink"/>
            </a:solidFill>
            <a:prstDash val="sysDot"/>
            <a:round/>
          </a:ln>
          <a:effectLst>
            <a:prstShdw prst="shdw13" dist="53882" dir="13500000">
              <a:schemeClr val="bg2">
                <a:alpha val="50000"/>
              </a:schemeClr>
            </a:prstShdw>
          </a:effectLst>
        </p:spPr>
        <p:txBody>
          <a:bodyPr wrap="none" anchor="ctr"/>
          <a:lstStyle/>
          <a:p>
            <a:pPr algn="ctr">
              <a:buFont typeface="Arial" panose="020B0604020202020204" pitchFamily="34" charset="0"/>
              <a:buNone/>
            </a:pPr>
            <a:endParaRPr lang="zh-CN" altLang="en-US">
              <a:solidFill>
                <a:schemeClr val="accent1"/>
              </a:solidFill>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196975" y="809625"/>
            <a:ext cx="6740525" cy="5359400"/>
          </a:xfrm>
        </p:spPr>
        <p:txBody>
          <a:bodyPr vert="horz" wrap="square" lIns="91440" tIns="45720" rIns="91440" bIns="45720" anchor="t" anchorCtr="0"/>
          <a:lstStyle/>
          <a:p>
            <a:pPr marL="85725" indent="0">
              <a:lnSpc>
                <a:spcPct val="80000"/>
              </a:lnSpc>
              <a:buNone/>
            </a:pPr>
            <a:r>
              <a:rPr lang="zh-CN" altLang="en-US" sz="1800" dirty="0">
                <a:solidFill>
                  <a:schemeClr val="tx1"/>
                </a:solidFill>
                <a:latin typeface="Times New Roman" panose="02020603050405020304" pitchFamily="18" charset="0"/>
              </a:rPr>
              <a:t>Old business</a:t>
            </a:r>
            <a:endParaRPr lang="zh-CN" altLang="en-US" sz="1800" b="0" dirty="0">
              <a:solidFill>
                <a:schemeClr val="tx1"/>
              </a:solidFill>
              <a:latin typeface="Times New Roman" panose="02020603050405020304" pitchFamily="18" charset="0"/>
            </a:endParaRPr>
          </a:p>
          <a:p>
            <a:pPr marL="85725" indent="0">
              <a:lnSpc>
                <a:spcPct val="80000"/>
              </a:lnSpc>
              <a:buNone/>
            </a:pPr>
            <a:r>
              <a:rPr lang="zh-CN" altLang="en-US" sz="1800" b="0" dirty="0">
                <a:solidFill>
                  <a:schemeClr val="tx1"/>
                </a:solidFill>
                <a:latin typeface="Times New Roman" panose="02020603050405020304" pitchFamily="18" charset="0"/>
              </a:rPr>
              <a:t>None </a:t>
            </a:r>
            <a:endParaRPr lang="zh-CN" altLang="en-US" sz="1800" b="0" dirty="0">
              <a:solidFill>
                <a:schemeClr val="tx1"/>
              </a:solidFill>
              <a:latin typeface="Times New Roman" panose="02020603050405020304" pitchFamily="18" charset="0"/>
            </a:endParaRPr>
          </a:p>
          <a:p>
            <a:pPr marL="85725" indent="0">
              <a:lnSpc>
                <a:spcPct val="80000"/>
              </a:lnSpc>
              <a:buNone/>
            </a:pPr>
            <a:endParaRPr lang="zh-CN" altLang="en-US" sz="1800" dirty="0">
              <a:solidFill>
                <a:schemeClr val="tx1"/>
              </a:solidFill>
              <a:latin typeface="Times New Roman" panose="02020603050405020304" pitchFamily="18" charset="0"/>
            </a:endParaRPr>
          </a:p>
          <a:p>
            <a:pPr marL="85725" indent="0">
              <a:lnSpc>
                <a:spcPct val="80000"/>
              </a:lnSpc>
              <a:buNone/>
            </a:pPr>
            <a:r>
              <a:rPr lang="zh-CN" altLang="en-US" sz="1800" dirty="0">
                <a:solidFill>
                  <a:schemeClr val="tx1"/>
                </a:solidFill>
                <a:latin typeface="Times New Roman" panose="02020603050405020304" pitchFamily="18" charset="0"/>
              </a:rPr>
              <a:t>Sales manager’s report</a:t>
            </a:r>
            <a:endParaRPr lang="zh-CN" altLang="en-US" sz="1800" dirty="0">
              <a:solidFill>
                <a:schemeClr val="tx1"/>
              </a:solidFill>
              <a:latin typeface="Times New Roman" panose="02020603050405020304" pitchFamily="18" charset="0"/>
            </a:endParaRPr>
          </a:p>
          <a:p>
            <a:pPr marL="85725" indent="0">
              <a:lnSpc>
                <a:spcPct val="80000"/>
              </a:lnSpc>
              <a:buNone/>
            </a:pPr>
            <a:r>
              <a:rPr lang="zh-CN" altLang="en-US" sz="1800" b="0" dirty="0">
                <a:solidFill>
                  <a:schemeClr val="tx1"/>
                </a:solidFill>
                <a:latin typeface="Times New Roman" panose="02020603050405020304" pitchFamily="18" charset="0"/>
              </a:rPr>
              <a:t>Bruce Li, Sales Manager, reported the year-end sales of 100, 000 items, 12,400 out of the planned amount. Total revenue was $ 280,000.</a:t>
            </a:r>
            <a:endParaRPr lang="zh-CN" altLang="en-US" sz="1800" b="0" dirty="0">
              <a:solidFill>
                <a:schemeClr val="tx1"/>
              </a:solidFill>
              <a:latin typeface="Times New Roman" panose="02020603050405020304" pitchFamily="18" charset="0"/>
            </a:endParaRPr>
          </a:p>
          <a:p>
            <a:pPr marL="85725" indent="0">
              <a:lnSpc>
                <a:spcPct val="80000"/>
              </a:lnSpc>
              <a:buNone/>
            </a:pPr>
            <a:endParaRPr lang="zh-CN" altLang="en-US" sz="1800" dirty="0">
              <a:solidFill>
                <a:schemeClr val="tx1"/>
              </a:solidFill>
              <a:latin typeface="Times New Roman" panose="02020603050405020304" pitchFamily="18" charset="0"/>
            </a:endParaRPr>
          </a:p>
          <a:p>
            <a:pPr marL="85725" indent="0">
              <a:lnSpc>
                <a:spcPct val="80000"/>
              </a:lnSpc>
              <a:buNone/>
            </a:pPr>
            <a:r>
              <a:rPr lang="zh-CN" altLang="en-US" sz="1800" dirty="0">
                <a:solidFill>
                  <a:schemeClr val="tx1"/>
                </a:solidFill>
                <a:latin typeface="Times New Roman" panose="02020603050405020304" pitchFamily="18" charset="0"/>
              </a:rPr>
              <a:t>Staff report</a:t>
            </a:r>
            <a:r>
              <a:rPr lang="zh-CN" altLang="en-US" sz="1800" b="0" dirty="0">
                <a:solidFill>
                  <a:schemeClr val="tx1"/>
                </a:solidFill>
                <a:latin typeface="Times New Roman" panose="02020603050405020304" pitchFamily="18" charset="0"/>
              </a:rPr>
              <a:t> </a:t>
            </a:r>
            <a:endParaRPr lang="zh-CN" altLang="en-US" sz="1800" b="0" dirty="0">
              <a:solidFill>
                <a:schemeClr val="tx1"/>
              </a:solidFill>
              <a:latin typeface="Times New Roman" panose="02020603050405020304" pitchFamily="18" charset="0"/>
            </a:endParaRPr>
          </a:p>
          <a:p>
            <a:pPr marL="85725" indent="0">
              <a:lnSpc>
                <a:spcPct val="80000"/>
              </a:lnSpc>
              <a:buNone/>
            </a:pPr>
            <a:r>
              <a:rPr lang="zh-CN" altLang="en-US" sz="1800" b="0" dirty="0">
                <a:solidFill>
                  <a:schemeClr val="tx1"/>
                </a:solidFill>
                <a:latin typeface="Times New Roman" panose="02020603050405020304" pitchFamily="18" charset="0"/>
              </a:rPr>
              <a:t>Carl Black presented the report of the marketing expenditure. A trial advertising was to be released on January 25, 2005.</a:t>
            </a:r>
            <a:endParaRPr lang="zh-CN" altLang="en-US" sz="1800" b="0" dirty="0">
              <a:solidFill>
                <a:schemeClr val="tx1"/>
              </a:solidFill>
              <a:latin typeface="Times New Roman" panose="02020603050405020304" pitchFamily="18" charset="0"/>
            </a:endParaRPr>
          </a:p>
          <a:p>
            <a:pPr marL="85725" indent="0">
              <a:lnSpc>
                <a:spcPct val="80000"/>
              </a:lnSpc>
              <a:buNone/>
            </a:pPr>
            <a:endParaRPr lang="zh-CN" altLang="en-US" sz="1800" b="0" dirty="0">
              <a:solidFill>
                <a:schemeClr val="tx1"/>
              </a:solidFill>
              <a:latin typeface="Times New Roman" panose="02020603050405020304" pitchFamily="18" charset="0"/>
            </a:endParaRPr>
          </a:p>
          <a:p>
            <a:pPr marL="85725" indent="0">
              <a:lnSpc>
                <a:spcPct val="80000"/>
              </a:lnSpc>
              <a:buNone/>
            </a:pPr>
            <a:r>
              <a:rPr lang="zh-CN" altLang="en-US" sz="1800" dirty="0">
                <a:solidFill>
                  <a:schemeClr val="tx1"/>
                </a:solidFill>
                <a:latin typeface="Times New Roman" panose="02020603050405020304" pitchFamily="18" charset="0"/>
              </a:rPr>
              <a:t>New business</a:t>
            </a:r>
            <a:endParaRPr lang="zh-CN" altLang="en-US" sz="1800" b="0" dirty="0">
              <a:solidFill>
                <a:schemeClr val="tx1"/>
              </a:solidFill>
              <a:latin typeface="Times New Roman" panose="02020603050405020304" pitchFamily="18" charset="0"/>
            </a:endParaRPr>
          </a:p>
          <a:p>
            <a:pPr marL="85725" indent="0">
              <a:lnSpc>
                <a:spcPct val="80000"/>
              </a:lnSpc>
              <a:buNone/>
            </a:pPr>
            <a:r>
              <a:rPr lang="zh-CN" altLang="en-US" sz="1800" b="0" dirty="0">
                <a:solidFill>
                  <a:schemeClr val="tx1"/>
                </a:solidFill>
                <a:latin typeface="Times New Roman" panose="02020603050405020304" pitchFamily="18" charset="0"/>
              </a:rPr>
              <a:t>It was moved by Leo Brown, seconded by Angel Wang, that about $3,000 will be spent on the promotional efforts on the target market located in Argentina.</a:t>
            </a:r>
            <a:endParaRPr lang="zh-CN" altLang="en-US" sz="1800" b="0" dirty="0">
              <a:solidFill>
                <a:schemeClr val="tx1"/>
              </a:solidFill>
              <a:latin typeface="Times New Roman" panose="02020603050405020304" pitchFamily="18" charset="0"/>
            </a:endParaRPr>
          </a:p>
          <a:p>
            <a:pPr marL="85725" indent="0">
              <a:lnSpc>
                <a:spcPct val="80000"/>
              </a:lnSpc>
              <a:buNone/>
            </a:pPr>
            <a:endParaRPr lang="zh-CN" altLang="en-US" sz="1800" dirty="0">
              <a:solidFill>
                <a:schemeClr val="tx1"/>
              </a:solidFill>
              <a:latin typeface="Times New Roman" panose="02020603050405020304" pitchFamily="18" charset="0"/>
            </a:endParaRPr>
          </a:p>
          <a:p>
            <a:pPr marL="85725" indent="0">
              <a:lnSpc>
                <a:spcPct val="80000"/>
              </a:lnSpc>
              <a:buNone/>
            </a:pPr>
            <a:r>
              <a:rPr lang="zh-CN" altLang="en-US" sz="1800" dirty="0">
                <a:solidFill>
                  <a:schemeClr val="tx1"/>
                </a:solidFill>
                <a:latin typeface="Times New Roman" panose="02020603050405020304" pitchFamily="18" charset="0"/>
              </a:rPr>
              <a:t>Adjournment </a:t>
            </a:r>
            <a:endParaRPr lang="zh-CN" altLang="en-US" sz="1800" dirty="0">
              <a:solidFill>
                <a:schemeClr val="tx1"/>
              </a:solidFill>
              <a:latin typeface="Times New Roman" panose="02020603050405020304" pitchFamily="18" charset="0"/>
            </a:endParaRPr>
          </a:p>
        </p:txBody>
      </p:sp>
      <p:sp>
        <p:nvSpPr>
          <p:cNvPr id="12291" name="AutoShape 14"/>
          <p:cNvSpPr/>
          <p:nvPr/>
        </p:nvSpPr>
        <p:spPr>
          <a:xfrm>
            <a:off x="7086600" y="1866900"/>
            <a:ext cx="279400" cy="4305300"/>
          </a:xfrm>
          <a:prstGeom prst="rightBracket">
            <a:avLst>
              <a:gd name="adj" fmla="val 128409"/>
            </a:avLst>
          </a:prstGeom>
          <a:noFill/>
          <a:ln w="9525" cap="rnd" cmpd="sng">
            <a:solidFill>
              <a:schemeClr val="accent2"/>
            </a:solidFill>
            <a:prstDash val="sysDot"/>
            <a:headEnd type="none" w="med" len="med"/>
            <a:tailEnd type="none" w="med" len="med"/>
          </a:ln>
          <a:effectLst>
            <a:prstShdw prst="shdw13" dist="53882" dir="13499999">
              <a:schemeClr val="bg2">
                <a:alpha val="50000"/>
              </a:schemeClr>
            </a:prstShdw>
          </a:effectLst>
        </p:spPr>
        <p:txBody>
          <a:bodyPr wrap="none"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p>
        </p:txBody>
      </p:sp>
      <p:sp>
        <p:nvSpPr>
          <p:cNvPr id="12292" name="Rectangle 3"/>
          <p:cNvSpPr/>
          <p:nvPr/>
        </p:nvSpPr>
        <p:spPr>
          <a:xfrm>
            <a:off x="8037513" y="3060700"/>
            <a:ext cx="1300162" cy="485775"/>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b="0" dirty="0">
                <a:solidFill>
                  <a:schemeClr val="tx1"/>
                </a:solidFill>
                <a:latin typeface="Times New Roman" panose="02020603050405020304" pitchFamily="18" charset="0"/>
              </a:rPr>
              <a:t>The body</a:t>
            </a:r>
            <a:endParaRPr lang="zh-CN" altLang="en-US" sz="2000" b="0" dirty="0">
              <a:solidFill>
                <a:schemeClr val="tx1"/>
              </a:solidFill>
              <a:latin typeface="Times New Roman" panose="02020603050405020304" pitchFamily="18" charset="0"/>
            </a:endParaRPr>
          </a:p>
        </p:txBody>
      </p:sp>
      <p:cxnSp>
        <p:nvCxnSpPr>
          <p:cNvPr id="12293" name="AutoShape 2"/>
          <p:cNvCxnSpPr>
            <a:endCxn id="12291" idx="2"/>
          </p:cNvCxnSpPr>
          <p:nvPr/>
        </p:nvCxnSpPr>
        <p:spPr>
          <a:xfrm flipH="1">
            <a:off x="7366000" y="3509963"/>
            <a:ext cx="801688" cy="509587"/>
          </a:xfrm>
          <a:prstGeom prst="straightConnector1">
            <a:avLst/>
          </a:prstGeom>
          <a:ln w="9525" cap="flat" cmpd="sng">
            <a:solidFill>
              <a:srgbClr val="4F81BD"/>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869950" y="1141413"/>
            <a:ext cx="4760913" cy="5360987"/>
          </a:xfrm>
        </p:spPr>
        <p:txBody>
          <a:bodyPr vert="horz" wrap="square" lIns="91440" tIns="45720" rIns="91440" bIns="45720" anchor="t" anchorCtr="0"/>
          <a:lstStyle/>
          <a:p>
            <a:pPr marL="695325" indent="-609600">
              <a:buNone/>
            </a:pPr>
            <a:r>
              <a:rPr lang="zh-CN" altLang="en-US" sz="2000" b="0" dirty="0">
                <a:solidFill>
                  <a:schemeClr val="tx1"/>
                </a:solidFill>
                <a:latin typeface="Times New Roman" panose="02020603050405020304" pitchFamily="18" charset="0"/>
              </a:rPr>
              <a:t>The meeting was adjourned at 4:00 p.m..</a:t>
            </a:r>
            <a:endParaRPr lang="zh-CN" altLang="en-US" sz="2000" b="0" dirty="0">
              <a:solidFill>
                <a:schemeClr val="tx1"/>
              </a:solidFill>
              <a:latin typeface="Times New Roman" panose="02020603050405020304" pitchFamily="18" charset="0"/>
            </a:endParaRPr>
          </a:p>
          <a:p>
            <a:pPr marL="695325" indent="-609600">
              <a:buNone/>
            </a:pPr>
            <a:endParaRPr lang="zh-CN" altLang="en-US" sz="2000" b="0" dirty="0">
              <a:solidFill>
                <a:schemeClr val="tx1"/>
              </a:solidFill>
              <a:latin typeface="Times New Roman" panose="02020603050405020304" pitchFamily="18" charset="0"/>
            </a:endParaRPr>
          </a:p>
          <a:p>
            <a:pPr marL="695325" indent="-609600">
              <a:buNone/>
            </a:pPr>
            <a:r>
              <a:rPr lang="zh-CN" altLang="en-US" sz="2000" b="0" dirty="0">
                <a:solidFill>
                  <a:schemeClr val="tx1"/>
                </a:solidFill>
                <a:latin typeface="Times New Roman" panose="02020603050405020304" pitchFamily="18" charset="0"/>
              </a:rPr>
              <a:t>Respectfully submitted,</a:t>
            </a:r>
            <a:r>
              <a:rPr lang="en-US" altLang="zh-CN" sz="2000" b="0" dirty="0">
                <a:solidFill>
                  <a:schemeClr val="tx1"/>
                </a:solidFill>
                <a:latin typeface="Times New Roman" panose="02020603050405020304" pitchFamily="18" charset="0"/>
              </a:rPr>
              <a:t>(</a:t>
            </a:r>
            <a:r>
              <a:rPr lang="zh-CN" altLang="zh-CN" sz="2000" b="0" dirty="0">
                <a:solidFill>
                  <a:schemeClr val="tx1"/>
                </a:solidFill>
                <a:latin typeface="Times New Roman" panose="02020603050405020304" pitchFamily="18" charset="0"/>
              </a:rPr>
              <a:t>敬呈）</a:t>
            </a:r>
            <a:endParaRPr lang="zh-CN" altLang="en-US" sz="2000" b="0" dirty="0">
              <a:solidFill>
                <a:schemeClr val="tx1"/>
              </a:solidFill>
              <a:latin typeface="Times New Roman" panose="02020603050405020304" pitchFamily="18" charset="0"/>
            </a:endParaRPr>
          </a:p>
          <a:p>
            <a:pPr marL="695325" indent="-609600">
              <a:buNone/>
            </a:pPr>
            <a:r>
              <a:rPr lang="zh-CN" altLang="en-US" sz="2000" b="0" dirty="0">
                <a:solidFill>
                  <a:schemeClr val="tx1"/>
                </a:solidFill>
                <a:latin typeface="Times New Roman" panose="02020603050405020304" pitchFamily="18" charset="0"/>
              </a:rPr>
              <a:t>Eagles Samuel</a:t>
            </a:r>
            <a:endParaRPr lang="zh-CN" altLang="en-US" sz="2000" b="0" dirty="0">
              <a:solidFill>
                <a:schemeClr val="tx1"/>
              </a:solidFill>
              <a:latin typeface="Times New Roman" panose="02020603050405020304" pitchFamily="18" charset="0"/>
            </a:endParaRPr>
          </a:p>
          <a:p>
            <a:pPr marL="695325" indent="-609600">
              <a:buNone/>
            </a:pPr>
            <a:r>
              <a:rPr lang="zh-CN" altLang="en-US" sz="2000" b="0" dirty="0">
                <a:solidFill>
                  <a:schemeClr val="tx1"/>
                </a:solidFill>
                <a:latin typeface="Times New Roman" panose="02020603050405020304" pitchFamily="18" charset="0"/>
              </a:rPr>
              <a:t>Secretary</a:t>
            </a:r>
            <a:endParaRPr lang="zh-CN" altLang="en-US" sz="2000" b="0" dirty="0">
              <a:solidFill>
                <a:schemeClr val="tx1"/>
              </a:solidFill>
              <a:latin typeface="Times New Roman" panose="02020603050405020304" pitchFamily="18" charset="0"/>
            </a:endParaRPr>
          </a:p>
        </p:txBody>
      </p:sp>
      <p:sp>
        <p:nvSpPr>
          <p:cNvPr id="13315" name="AutoShape 4"/>
          <p:cNvSpPr/>
          <p:nvPr/>
        </p:nvSpPr>
        <p:spPr>
          <a:xfrm>
            <a:off x="5219700" y="1308100"/>
            <a:ext cx="177800" cy="1511300"/>
          </a:xfrm>
          <a:prstGeom prst="rightBracket">
            <a:avLst>
              <a:gd name="adj" fmla="val 70833"/>
            </a:avLst>
          </a:prstGeom>
          <a:noFill/>
          <a:ln w="9525" cap="rnd" cmpd="sng">
            <a:solidFill>
              <a:schemeClr val="accent2"/>
            </a:solidFill>
            <a:prstDash val="sysDot"/>
            <a:headEnd type="none" w="med" len="med"/>
            <a:tailEnd type="none" w="med" len="med"/>
          </a:ln>
          <a:effectLst>
            <a:prstShdw prst="shdw13" dist="53882" dir="13499999">
              <a:schemeClr val="bg2">
                <a:alpha val="50000"/>
              </a:schemeClr>
            </a:prstShdw>
          </a:effectLst>
        </p:spPr>
        <p:txBody>
          <a:bodyPr wrap="none"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p>
        </p:txBody>
      </p:sp>
      <p:sp>
        <p:nvSpPr>
          <p:cNvPr id="13316" name="Rectangle 5"/>
          <p:cNvSpPr/>
          <p:nvPr/>
        </p:nvSpPr>
        <p:spPr>
          <a:xfrm>
            <a:off x="4305300" y="3087688"/>
            <a:ext cx="4343400" cy="760412"/>
          </a:xfrm>
          <a:prstGeom prst="rect">
            <a:avLst/>
          </a:prstGeom>
          <a:solidFill>
            <a:srgbClr val="FFFFFF"/>
          </a:solidFill>
          <a:ln w="9525" cap="flat" cmpd="sng">
            <a:solidFill>
              <a:srgbClr val="4F81BD"/>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rPr>
              <a:t>The ending (“respectfully submitted”, the signature of the recorder)</a:t>
            </a:r>
            <a:endParaRPr lang="en-US" altLang="zh-CN" sz="2000" dirty="0">
              <a:solidFill>
                <a:schemeClr val="tx1"/>
              </a:solidFill>
              <a:latin typeface="Times New Roman" panose="02020603050405020304" pitchFamily="18" charset="0"/>
            </a:endParaRPr>
          </a:p>
        </p:txBody>
      </p:sp>
      <p:sp>
        <p:nvSpPr>
          <p:cNvPr id="13317" name="Line 6"/>
          <p:cNvSpPr/>
          <p:nvPr/>
        </p:nvSpPr>
        <p:spPr>
          <a:xfrm flipH="1" flipV="1">
            <a:off x="5384800" y="2044700"/>
            <a:ext cx="1816100" cy="1020763"/>
          </a:xfrm>
          <a:prstGeom prst="line">
            <a:avLst/>
          </a:prstGeom>
          <a:ln w="9525" cap="flat" cmpd="sng">
            <a:solidFill>
              <a:srgbClr val="3366FF"/>
            </a:solidFill>
            <a:prstDash val="solid"/>
            <a:headEnd type="none" w="med" len="med"/>
            <a:tailEnd type="triangle" w="med" len="med"/>
          </a:ln>
        </p:spPr>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971665aa-74cd-4543-ac39-02d48e9bcea5"/>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18810</Words>
  <Application>WPS 演示</Application>
  <PresentationFormat>全屏显示(4:3)</PresentationFormat>
  <Paragraphs>517</Paragraphs>
  <Slides>37</Slides>
  <Notes>1</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37</vt:i4>
      </vt:variant>
    </vt:vector>
  </HeadingPairs>
  <TitlesOfParts>
    <vt:vector size="51" baseType="lpstr">
      <vt:lpstr>Arial</vt:lpstr>
      <vt:lpstr>宋体</vt:lpstr>
      <vt:lpstr>Wingdings</vt:lpstr>
      <vt:lpstr>Verdana</vt:lpstr>
      <vt:lpstr>Calibri</vt:lpstr>
      <vt:lpstr>Times New Roman</vt:lpstr>
      <vt:lpstr>Cambria Math</vt:lpstr>
      <vt:lpstr>黑体</vt:lpstr>
      <vt:lpstr>等线</vt:lpstr>
      <vt:lpstr>微软雅黑</vt:lpstr>
      <vt:lpstr>Arial Unicode MS</vt:lpstr>
      <vt:lpstr>437TGp_bizpeople_light_ani</vt:lpstr>
      <vt:lpstr>1_437TGp_bizpeople_light_ani</vt:lpstr>
      <vt:lpstr>2_437TGp_bizpeople_light_ani</vt:lpstr>
      <vt:lpstr> Unit 6 Minutes  会 议 纪 要 </vt:lpstr>
      <vt:lpstr> Ⅰ. Learning Objectives  </vt:lpstr>
      <vt:lpstr>Ⅱ.Leading-In </vt:lpstr>
      <vt:lpstr>PowerPoint 演示文稿</vt:lpstr>
      <vt:lpstr>PowerPoint 演示文稿</vt:lpstr>
      <vt:lpstr>PowerPoint 演示文稿</vt:lpstr>
      <vt:lpstr> Ⅲ. Formatting  Case 1:  Minutes of the Year-end Sales Meeting of the Fire Charger Exporting Co., Ltd  </vt:lpstr>
      <vt:lpstr>PowerPoint 演示文稿</vt:lpstr>
      <vt:lpstr>PowerPoint 演示文稿</vt:lpstr>
      <vt:lpstr>Task 2 Directions: Read the sample and answer the following questions. </vt:lpstr>
      <vt:lpstr>Case 2: </vt:lpstr>
      <vt:lpstr>PowerPoint 演示文稿</vt:lpstr>
      <vt:lpstr>PowerPoint 演示文稿</vt:lpstr>
      <vt:lpstr>PowerPoint 演示文稿</vt:lpstr>
      <vt:lpstr>Task 3  Directions: Read the sample and summarize the main points of the meeting.</vt:lpstr>
      <vt:lpstr>Ⅳ.Useful Expressions                               1.Words and Phrases </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minutes and fill in the blanks with the right expressions according to the Chinese.    </vt:lpstr>
      <vt:lpstr>PowerPoint 演示文稿</vt:lpstr>
      <vt:lpstr>PowerPoint 演示文稿</vt:lpstr>
      <vt:lpstr>Task 6  Directions: Write a minute with the help of following information taken from the class meeting.  </vt:lpstr>
      <vt:lpstr>PowerPoint 演示文稿</vt:lpstr>
      <vt:lpstr>PowerPoint 演示文稿</vt:lpstr>
      <vt:lpstr>VII. Read for Reference                            sample 1.  </vt:lpstr>
      <vt:lpstr>PowerPoint 演示文稿</vt:lpstr>
      <vt:lpstr>PowerPoint 演示文稿</vt:lpstr>
      <vt:lpstr>PowerPoint 演示文稿</vt:lpstr>
      <vt:lpstr>Sample 2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309</cp:revision>
  <dcterms:created xsi:type="dcterms:W3CDTF">2007-05-12T02:23:00Z</dcterms:created>
  <dcterms:modified xsi:type="dcterms:W3CDTF">2024-06-06T10:58:27Z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62FC3B6A441F49949CEC5EE12F0AFF2C</vt:lpwstr>
  </property>
</Properties>
</file>